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6" r:id="rId2"/>
    <p:sldId id="258" r:id="rId3"/>
    <p:sldId id="257" r:id="rId4"/>
    <p:sldId id="276" r:id="rId5"/>
    <p:sldId id="266" r:id="rId6"/>
    <p:sldId id="271" r:id="rId7"/>
    <p:sldId id="274" r:id="rId8"/>
    <p:sldId id="275" r:id="rId9"/>
    <p:sldId id="267" r:id="rId10"/>
    <p:sldId id="261" r:id="rId11"/>
    <p:sldId id="263" r:id="rId12"/>
    <p:sldId id="265" r:id="rId13"/>
    <p:sldId id="264" r:id="rId14"/>
    <p:sldId id="268" r:id="rId15"/>
    <p:sldId id="269" r:id="rId16"/>
    <p:sldId id="272" r:id="rId17"/>
    <p:sldId id="273"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D978D7-B9AA-B492-267A-C63BE6F42F4E}" v="36" dt="2023-03-28T16:33:42.460"/>
    <p1510:client id="{3A477F71-8136-85F9-5DA9-1809ED4BD34C}" v="4" dt="2023-03-28T17:01:04.659"/>
    <p1510:client id="{9ED5D773-A6C6-622E-1A91-9D732D635BD7}" v="2" dt="2023-03-30T14:25:27.1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DE3956-E7AF-4631-8957-4A69E1C06AB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DB20BA5-651B-456C-987C-6A423378D207}">
      <dgm:prSet/>
      <dgm:spPr/>
      <dgm:t>
        <a:bodyPr/>
        <a:lstStyle/>
        <a:p>
          <a:r>
            <a:rPr lang="en-US"/>
            <a:t>Agriculture</a:t>
          </a:r>
        </a:p>
      </dgm:t>
    </dgm:pt>
    <dgm:pt modelId="{33C931A0-77FC-46D1-8D04-30A8D91B88FA}" type="parTrans" cxnId="{C738C764-775C-4F42-9188-93A5D547E66D}">
      <dgm:prSet/>
      <dgm:spPr/>
      <dgm:t>
        <a:bodyPr/>
        <a:lstStyle/>
        <a:p>
          <a:endParaRPr lang="en-US"/>
        </a:p>
      </dgm:t>
    </dgm:pt>
    <dgm:pt modelId="{C603AD12-C551-406B-9792-2175856D8363}" type="sibTrans" cxnId="{C738C764-775C-4F42-9188-93A5D547E66D}">
      <dgm:prSet/>
      <dgm:spPr/>
      <dgm:t>
        <a:bodyPr/>
        <a:lstStyle/>
        <a:p>
          <a:endParaRPr lang="en-US"/>
        </a:p>
      </dgm:t>
    </dgm:pt>
    <dgm:pt modelId="{E726E780-6FEA-46EA-9064-33CF5817110F}">
      <dgm:prSet/>
      <dgm:spPr/>
      <dgm:t>
        <a:bodyPr/>
        <a:lstStyle/>
        <a:p>
          <a:r>
            <a:rPr lang="en-US"/>
            <a:t>Aviation</a:t>
          </a:r>
        </a:p>
      </dgm:t>
    </dgm:pt>
    <dgm:pt modelId="{A19E88AE-1ACA-4D7F-9D3F-F7BB3155AAE8}" type="parTrans" cxnId="{95BE2850-E3F9-44A7-AE6E-9344BE628562}">
      <dgm:prSet/>
      <dgm:spPr/>
      <dgm:t>
        <a:bodyPr/>
        <a:lstStyle/>
        <a:p>
          <a:endParaRPr lang="en-US"/>
        </a:p>
      </dgm:t>
    </dgm:pt>
    <dgm:pt modelId="{90F12735-2EFF-414E-AF7E-474E7FDFF44D}" type="sibTrans" cxnId="{95BE2850-E3F9-44A7-AE6E-9344BE628562}">
      <dgm:prSet/>
      <dgm:spPr/>
      <dgm:t>
        <a:bodyPr/>
        <a:lstStyle/>
        <a:p>
          <a:endParaRPr lang="en-US"/>
        </a:p>
      </dgm:t>
    </dgm:pt>
    <dgm:pt modelId="{6DD47711-EDE6-48C7-AC02-B6FFEB73B36B}">
      <dgm:prSet/>
      <dgm:spPr/>
      <dgm:t>
        <a:bodyPr/>
        <a:lstStyle/>
        <a:p>
          <a:r>
            <a:rPr lang="en-US"/>
            <a:t>Family &amp; Consumer Sciences</a:t>
          </a:r>
        </a:p>
      </dgm:t>
    </dgm:pt>
    <dgm:pt modelId="{5879A7F0-8750-430B-82BB-6ACC3C23E345}" type="parTrans" cxnId="{3B76CC1D-4474-406C-9476-EB65CE09911C}">
      <dgm:prSet/>
      <dgm:spPr/>
      <dgm:t>
        <a:bodyPr/>
        <a:lstStyle/>
        <a:p>
          <a:endParaRPr lang="en-US"/>
        </a:p>
      </dgm:t>
    </dgm:pt>
    <dgm:pt modelId="{B2DEDDD5-884D-40B7-9A84-6495F18C0296}" type="sibTrans" cxnId="{3B76CC1D-4474-406C-9476-EB65CE09911C}">
      <dgm:prSet/>
      <dgm:spPr/>
      <dgm:t>
        <a:bodyPr/>
        <a:lstStyle/>
        <a:p>
          <a:endParaRPr lang="en-US"/>
        </a:p>
      </dgm:t>
    </dgm:pt>
    <dgm:pt modelId="{7D94C7E6-120E-4C4F-8C3F-FCEA1697BFA5}">
      <dgm:prSet/>
      <dgm:spPr/>
      <dgm:t>
        <a:bodyPr/>
        <a:lstStyle/>
        <a:p>
          <a:r>
            <a:rPr lang="en-US"/>
            <a:t>Graphic Arts/Photography</a:t>
          </a:r>
        </a:p>
      </dgm:t>
    </dgm:pt>
    <dgm:pt modelId="{BF126176-8E8E-4CAD-9611-1F8809AED9C3}" type="parTrans" cxnId="{A5E2F9C1-6E77-4562-874D-5BAF2595B41C}">
      <dgm:prSet/>
      <dgm:spPr/>
      <dgm:t>
        <a:bodyPr/>
        <a:lstStyle/>
        <a:p>
          <a:endParaRPr lang="en-US"/>
        </a:p>
      </dgm:t>
    </dgm:pt>
    <dgm:pt modelId="{393B61D3-87F8-4AFA-AD5E-CB85C7E5097F}" type="sibTrans" cxnId="{A5E2F9C1-6E77-4562-874D-5BAF2595B41C}">
      <dgm:prSet/>
      <dgm:spPr/>
      <dgm:t>
        <a:bodyPr/>
        <a:lstStyle/>
        <a:p>
          <a:endParaRPr lang="en-US"/>
        </a:p>
      </dgm:t>
    </dgm:pt>
    <dgm:pt modelId="{77223C28-0FFF-429E-A8F9-7A8B7452B1C6}">
      <dgm:prSet/>
      <dgm:spPr/>
      <dgm:t>
        <a:bodyPr/>
        <a:lstStyle/>
        <a:p>
          <a:r>
            <a:rPr lang="en-US"/>
            <a:t>Health Sciences</a:t>
          </a:r>
        </a:p>
      </dgm:t>
    </dgm:pt>
    <dgm:pt modelId="{A253AF87-F19F-4258-A31D-B5F5AAA97024}" type="parTrans" cxnId="{C6E972BE-566D-4BF5-BAD3-905F0EE037B6}">
      <dgm:prSet/>
      <dgm:spPr/>
      <dgm:t>
        <a:bodyPr/>
        <a:lstStyle/>
        <a:p>
          <a:endParaRPr lang="en-US"/>
        </a:p>
      </dgm:t>
    </dgm:pt>
    <dgm:pt modelId="{30AFEE68-591B-404C-B615-3677FF387E63}" type="sibTrans" cxnId="{C6E972BE-566D-4BF5-BAD3-905F0EE037B6}">
      <dgm:prSet/>
      <dgm:spPr/>
      <dgm:t>
        <a:bodyPr/>
        <a:lstStyle/>
        <a:p>
          <a:endParaRPr lang="en-US"/>
        </a:p>
      </dgm:t>
    </dgm:pt>
    <dgm:pt modelId="{A688EC2F-B5AB-4E7A-94A5-2D6E6479722A}">
      <dgm:prSet/>
      <dgm:spPr/>
      <dgm:t>
        <a:bodyPr/>
        <a:lstStyle/>
        <a:p>
          <a:r>
            <a:rPr lang="en-US"/>
            <a:t>Information Technology</a:t>
          </a:r>
        </a:p>
      </dgm:t>
    </dgm:pt>
    <dgm:pt modelId="{425D6791-8B60-4C87-A502-E5D13C7BD1BF}" type="parTrans" cxnId="{49E1E244-AE4B-4A8E-8370-16B66AA0846D}">
      <dgm:prSet/>
      <dgm:spPr/>
      <dgm:t>
        <a:bodyPr/>
        <a:lstStyle/>
        <a:p>
          <a:endParaRPr lang="en-US"/>
        </a:p>
      </dgm:t>
    </dgm:pt>
    <dgm:pt modelId="{41746359-5D0C-46EF-86F4-C9E51D08E39B}" type="sibTrans" cxnId="{49E1E244-AE4B-4A8E-8370-16B66AA0846D}">
      <dgm:prSet/>
      <dgm:spPr/>
      <dgm:t>
        <a:bodyPr/>
        <a:lstStyle/>
        <a:p>
          <a:endParaRPr lang="en-US"/>
        </a:p>
      </dgm:t>
    </dgm:pt>
    <dgm:pt modelId="{F35F49E3-6C54-46CC-B73A-60E5FABF7FC6}">
      <dgm:prSet/>
      <dgm:spPr/>
      <dgm:t>
        <a:bodyPr/>
        <a:lstStyle/>
        <a:p>
          <a:r>
            <a:rPr lang="en-US"/>
            <a:t>Marketing</a:t>
          </a:r>
        </a:p>
      </dgm:t>
    </dgm:pt>
    <dgm:pt modelId="{5EE68C08-646B-4525-8553-2885134836CB}" type="parTrans" cxnId="{00B269C3-3797-4932-A601-267C391017C2}">
      <dgm:prSet/>
      <dgm:spPr/>
      <dgm:t>
        <a:bodyPr/>
        <a:lstStyle/>
        <a:p>
          <a:endParaRPr lang="en-US"/>
        </a:p>
      </dgm:t>
    </dgm:pt>
    <dgm:pt modelId="{819386E4-C522-4636-9F79-4549E097D4D6}" type="sibTrans" cxnId="{00B269C3-3797-4932-A601-267C391017C2}">
      <dgm:prSet/>
      <dgm:spPr/>
      <dgm:t>
        <a:bodyPr/>
        <a:lstStyle/>
        <a:p>
          <a:endParaRPr lang="en-US"/>
        </a:p>
      </dgm:t>
    </dgm:pt>
    <dgm:pt modelId="{3DB00004-85B2-4B54-A269-244F4E5CEEA6}">
      <dgm:prSet/>
      <dgm:spPr/>
      <dgm:t>
        <a:bodyPr/>
        <a:lstStyle/>
        <a:p>
          <a:r>
            <a:rPr lang="en-US"/>
            <a:t>Tech &amp; Engineering</a:t>
          </a:r>
        </a:p>
      </dgm:t>
    </dgm:pt>
    <dgm:pt modelId="{28DA598D-E892-473F-B6EA-275D579A7F11}" type="parTrans" cxnId="{3A609043-D66D-4765-BBAD-F91A8E696F38}">
      <dgm:prSet/>
      <dgm:spPr/>
      <dgm:t>
        <a:bodyPr/>
        <a:lstStyle/>
        <a:p>
          <a:endParaRPr lang="en-US"/>
        </a:p>
      </dgm:t>
    </dgm:pt>
    <dgm:pt modelId="{FE046F9A-1222-44D5-A33C-B17B8632DEAE}" type="sibTrans" cxnId="{3A609043-D66D-4765-BBAD-F91A8E696F38}">
      <dgm:prSet/>
      <dgm:spPr/>
      <dgm:t>
        <a:bodyPr/>
        <a:lstStyle/>
        <a:p>
          <a:endParaRPr lang="en-US"/>
        </a:p>
      </dgm:t>
    </dgm:pt>
    <dgm:pt modelId="{5F80B319-15A2-46C9-A370-C6F06889BF28}">
      <dgm:prSet/>
      <dgm:spPr/>
      <dgm:t>
        <a:bodyPr/>
        <a:lstStyle/>
        <a:p>
          <a:r>
            <a:rPr lang="en-US"/>
            <a:t>Working on expanding into Transportation for CDL, as well as Law &amp; Public Safety</a:t>
          </a:r>
        </a:p>
      </dgm:t>
    </dgm:pt>
    <dgm:pt modelId="{864A98FC-CA52-4542-9B1E-879359524CB6}" type="parTrans" cxnId="{55A522A7-5257-4DB5-91DB-B5DB3B2DAE89}">
      <dgm:prSet/>
      <dgm:spPr/>
      <dgm:t>
        <a:bodyPr/>
        <a:lstStyle/>
        <a:p>
          <a:endParaRPr lang="en-US"/>
        </a:p>
      </dgm:t>
    </dgm:pt>
    <dgm:pt modelId="{999F7399-08DC-40A6-84DF-56AA518E0D0D}" type="sibTrans" cxnId="{55A522A7-5257-4DB5-91DB-B5DB3B2DAE89}">
      <dgm:prSet/>
      <dgm:spPr/>
      <dgm:t>
        <a:bodyPr/>
        <a:lstStyle/>
        <a:p>
          <a:endParaRPr lang="en-US"/>
        </a:p>
      </dgm:t>
    </dgm:pt>
    <dgm:pt modelId="{2169D4C6-7F07-485D-BC0F-D67E96B09F93}" type="pres">
      <dgm:prSet presAssocID="{95DE3956-E7AF-4631-8957-4A69E1C06ABC}" presName="linear" presStyleCnt="0">
        <dgm:presLayoutVars>
          <dgm:animLvl val="lvl"/>
          <dgm:resizeHandles val="exact"/>
        </dgm:presLayoutVars>
      </dgm:prSet>
      <dgm:spPr/>
    </dgm:pt>
    <dgm:pt modelId="{4501F498-89DF-42A4-8F52-31D0E436A3F1}" type="pres">
      <dgm:prSet presAssocID="{4DB20BA5-651B-456C-987C-6A423378D207}" presName="parentText" presStyleLbl="node1" presStyleIdx="0" presStyleCnt="9">
        <dgm:presLayoutVars>
          <dgm:chMax val="0"/>
          <dgm:bulletEnabled val="1"/>
        </dgm:presLayoutVars>
      </dgm:prSet>
      <dgm:spPr/>
    </dgm:pt>
    <dgm:pt modelId="{6BFA4A5D-052A-4CAD-81FE-C74827841CAF}" type="pres">
      <dgm:prSet presAssocID="{C603AD12-C551-406B-9792-2175856D8363}" presName="spacer" presStyleCnt="0"/>
      <dgm:spPr/>
    </dgm:pt>
    <dgm:pt modelId="{D11109DC-5453-43AA-81C4-B8209711F794}" type="pres">
      <dgm:prSet presAssocID="{E726E780-6FEA-46EA-9064-33CF5817110F}" presName="parentText" presStyleLbl="node1" presStyleIdx="1" presStyleCnt="9">
        <dgm:presLayoutVars>
          <dgm:chMax val="0"/>
          <dgm:bulletEnabled val="1"/>
        </dgm:presLayoutVars>
      </dgm:prSet>
      <dgm:spPr/>
    </dgm:pt>
    <dgm:pt modelId="{01C9DBC5-7B42-4538-8646-92E4D4462577}" type="pres">
      <dgm:prSet presAssocID="{90F12735-2EFF-414E-AF7E-474E7FDFF44D}" presName="spacer" presStyleCnt="0"/>
      <dgm:spPr/>
    </dgm:pt>
    <dgm:pt modelId="{2A5C1EF4-DD33-466E-8EC4-39CB9E99ED36}" type="pres">
      <dgm:prSet presAssocID="{6DD47711-EDE6-48C7-AC02-B6FFEB73B36B}" presName="parentText" presStyleLbl="node1" presStyleIdx="2" presStyleCnt="9">
        <dgm:presLayoutVars>
          <dgm:chMax val="0"/>
          <dgm:bulletEnabled val="1"/>
        </dgm:presLayoutVars>
      </dgm:prSet>
      <dgm:spPr/>
    </dgm:pt>
    <dgm:pt modelId="{BF57C32F-5E0F-4D0B-B092-B8B93F1DA224}" type="pres">
      <dgm:prSet presAssocID="{B2DEDDD5-884D-40B7-9A84-6495F18C0296}" presName="spacer" presStyleCnt="0"/>
      <dgm:spPr/>
    </dgm:pt>
    <dgm:pt modelId="{6E0269A7-6FD5-44B2-9262-098312138F35}" type="pres">
      <dgm:prSet presAssocID="{7D94C7E6-120E-4C4F-8C3F-FCEA1697BFA5}" presName="parentText" presStyleLbl="node1" presStyleIdx="3" presStyleCnt="9">
        <dgm:presLayoutVars>
          <dgm:chMax val="0"/>
          <dgm:bulletEnabled val="1"/>
        </dgm:presLayoutVars>
      </dgm:prSet>
      <dgm:spPr/>
    </dgm:pt>
    <dgm:pt modelId="{2ACDCFB8-C2E5-4422-B833-2D7A8A9B9A79}" type="pres">
      <dgm:prSet presAssocID="{393B61D3-87F8-4AFA-AD5E-CB85C7E5097F}" presName="spacer" presStyleCnt="0"/>
      <dgm:spPr/>
    </dgm:pt>
    <dgm:pt modelId="{A1B05D04-FE9D-460C-AA11-BC48FFDD4504}" type="pres">
      <dgm:prSet presAssocID="{77223C28-0FFF-429E-A8F9-7A8B7452B1C6}" presName="parentText" presStyleLbl="node1" presStyleIdx="4" presStyleCnt="9">
        <dgm:presLayoutVars>
          <dgm:chMax val="0"/>
          <dgm:bulletEnabled val="1"/>
        </dgm:presLayoutVars>
      </dgm:prSet>
      <dgm:spPr/>
    </dgm:pt>
    <dgm:pt modelId="{3C1FA76A-BD14-4446-8FFD-FD1BAA6959CF}" type="pres">
      <dgm:prSet presAssocID="{30AFEE68-591B-404C-B615-3677FF387E63}" presName="spacer" presStyleCnt="0"/>
      <dgm:spPr/>
    </dgm:pt>
    <dgm:pt modelId="{3B0DA5D5-278D-429C-B90D-E3CF29942D17}" type="pres">
      <dgm:prSet presAssocID="{A688EC2F-B5AB-4E7A-94A5-2D6E6479722A}" presName="parentText" presStyleLbl="node1" presStyleIdx="5" presStyleCnt="9">
        <dgm:presLayoutVars>
          <dgm:chMax val="0"/>
          <dgm:bulletEnabled val="1"/>
        </dgm:presLayoutVars>
      </dgm:prSet>
      <dgm:spPr/>
    </dgm:pt>
    <dgm:pt modelId="{10E908B2-FE97-49B5-9DD5-BCC1E5915FEE}" type="pres">
      <dgm:prSet presAssocID="{41746359-5D0C-46EF-86F4-C9E51D08E39B}" presName="spacer" presStyleCnt="0"/>
      <dgm:spPr/>
    </dgm:pt>
    <dgm:pt modelId="{5981BB8D-046F-40F3-86BC-508120CEEFF4}" type="pres">
      <dgm:prSet presAssocID="{F35F49E3-6C54-46CC-B73A-60E5FABF7FC6}" presName="parentText" presStyleLbl="node1" presStyleIdx="6" presStyleCnt="9">
        <dgm:presLayoutVars>
          <dgm:chMax val="0"/>
          <dgm:bulletEnabled val="1"/>
        </dgm:presLayoutVars>
      </dgm:prSet>
      <dgm:spPr/>
    </dgm:pt>
    <dgm:pt modelId="{74202404-0977-4662-B240-1049396150F1}" type="pres">
      <dgm:prSet presAssocID="{819386E4-C522-4636-9F79-4549E097D4D6}" presName="spacer" presStyleCnt="0"/>
      <dgm:spPr/>
    </dgm:pt>
    <dgm:pt modelId="{5F292BE7-0539-4BA3-B4DC-283B9272AC5F}" type="pres">
      <dgm:prSet presAssocID="{3DB00004-85B2-4B54-A269-244F4E5CEEA6}" presName="parentText" presStyleLbl="node1" presStyleIdx="7" presStyleCnt="9">
        <dgm:presLayoutVars>
          <dgm:chMax val="0"/>
          <dgm:bulletEnabled val="1"/>
        </dgm:presLayoutVars>
      </dgm:prSet>
      <dgm:spPr/>
    </dgm:pt>
    <dgm:pt modelId="{3BB3CCC6-E3D5-4872-8B21-AC320DC4D8A8}" type="pres">
      <dgm:prSet presAssocID="{FE046F9A-1222-44D5-A33C-B17B8632DEAE}" presName="spacer" presStyleCnt="0"/>
      <dgm:spPr/>
    </dgm:pt>
    <dgm:pt modelId="{EF0F7925-9983-4A9B-872F-6FCD085AE5F2}" type="pres">
      <dgm:prSet presAssocID="{5F80B319-15A2-46C9-A370-C6F06889BF28}" presName="parentText" presStyleLbl="node1" presStyleIdx="8" presStyleCnt="9">
        <dgm:presLayoutVars>
          <dgm:chMax val="0"/>
          <dgm:bulletEnabled val="1"/>
        </dgm:presLayoutVars>
      </dgm:prSet>
      <dgm:spPr/>
    </dgm:pt>
  </dgm:ptLst>
  <dgm:cxnLst>
    <dgm:cxn modelId="{57E23604-A78C-41EC-A764-E6D862C6E52D}" type="presOf" srcId="{6DD47711-EDE6-48C7-AC02-B6FFEB73B36B}" destId="{2A5C1EF4-DD33-466E-8EC4-39CB9E99ED36}" srcOrd="0" destOrd="0" presId="urn:microsoft.com/office/officeart/2005/8/layout/vList2"/>
    <dgm:cxn modelId="{3B76CC1D-4474-406C-9476-EB65CE09911C}" srcId="{95DE3956-E7AF-4631-8957-4A69E1C06ABC}" destId="{6DD47711-EDE6-48C7-AC02-B6FFEB73B36B}" srcOrd="2" destOrd="0" parTransId="{5879A7F0-8750-430B-82BB-6ACC3C23E345}" sibTransId="{B2DEDDD5-884D-40B7-9A84-6495F18C0296}"/>
    <dgm:cxn modelId="{3A609043-D66D-4765-BBAD-F91A8E696F38}" srcId="{95DE3956-E7AF-4631-8957-4A69E1C06ABC}" destId="{3DB00004-85B2-4B54-A269-244F4E5CEEA6}" srcOrd="7" destOrd="0" parTransId="{28DA598D-E892-473F-B6EA-275D579A7F11}" sibTransId="{FE046F9A-1222-44D5-A33C-B17B8632DEAE}"/>
    <dgm:cxn modelId="{C738C764-775C-4F42-9188-93A5D547E66D}" srcId="{95DE3956-E7AF-4631-8957-4A69E1C06ABC}" destId="{4DB20BA5-651B-456C-987C-6A423378D207}" srcOrd="0" destOrd="0" parTransId="{33C931A0-77FC-46D1-8D04-30A8D91B88FA}" sibTransId="{C603AD12-C551-406B-9792-2175856D8363}"/>
    <dgm:cxn modelId="{49E1E244-AE4B-4A8E-8370-16B66AA0846D}" srcId="{95DE3956-E7AF-4631-8957-4A69E1C06ABC}" destId="{A688EC2F-B5AB-4E7A-94A5-2D6E6479722A}" srcOrd="5" destOrd="0" parTransId="{425D6791-8B60-4C87-A502-E5D13C7BD1BF}" sibTransId="{41746359-5D0C-46EF-86F4-C9E51D08E39B}"/>
    <dgm:cxn modelId="{95BE2850-E3F9-44A7-AE6E-9344BE628562}" srcId="{95DE3956-E7AF-4631-8957-4A69E1C06ABC}" destId="{E726E780-6FEA-46EA-9064-33CF5817110F}" srcOrd="1" destOrd="0" parTransId="{A19E88AE-1ACA-4D7F-9D3F-F7BB3155AAE8}" sibTransId="{90F12735-2EFF-414E-AF7E-474E7FDFF44D}"/>
    <dgm:cxn modelId="{3C53C452-5ADE-4A8D-A668-9AED635C7104}" type="presOf" srcId="{3DB00004-85B2-4B54-A269-244F4E5CEEA6}" destId="{5F292BE7-0539-4BA3-B4DC-283B9272AC5F}" srcOrd="0" destOrd="0" presId="urn:microsoft.com/office/officeart/2005/8/layout/vList2"/>
    <dgm:cxn modelId="{734F6953-6E4A-43F4-AFF8-486D3FCBE95D}" type="presOf" srcId="{E726E780-6FEA-46EA-9064-33CF5817110F}" destId="{D11109DC-5453-43AA-81C4-B8209711F794}" srcOrd="0" destOrd="0" presId="urn:microsoft.com/office/officeart/2005/8/layout/vList2"/>
    <dgm:cxn modelId="{3D70B079-CD9D-4F74-BBDF-8B21278757F2}" type="presOf" srcId="{4DB20BA5-651B-456C-987C-6A423378D207}" destId="{4501F498-89DF-42A4-8F52-31D0E436A3F1}" srcOrd="0" destOrd="0" presId="urn:microsoft.com/office/officeart/2005/8/layout/vList2"/>
    <dgm:cxn modelId="{D56F6CA1-C690-47BF-BDBE-0EF59EAA72C3}" type="presOf" srcId="{A688EC2F-B5AB-4E7A-94A5-2D6E6479722A}" destId="{3B0DA5D5-278D-429C-B90D-E3CF29942D17}" srcOrd="0" destOrd="0" presId="urn:microsoft.com/office/officeart/2005/8/layout/vList2"/>
    <dgm:cxn modelId="{BA3D75A2-9188-449F-86E8-83E0EB08348F}" type="presOf" srcId="{77223C28-0FFF-429E-A8F9-7A8B7452B1C6}" destId="{A1B05D04-FE9D-460C-AA11-BC48FFDD4504}" srcOrd="0" destOrd="0" presId="urn:microsoft.com/office/officeart/2005/8/layout/vList2"/>
    <dgm:cxn modelId="{55A522A7-5257-4DB5-91DB-B5DB3B2DAE89}" srcId="{95DE3956-E7AF-4631-8957-4A69E1C06ABC}" destId="{5F80B319-15A2-46C9-A370-C6F06889BF28}" srcOrd="8" destOrd="0" parTransId="{864A98FC-CA52-4542-9B1E-879359524CB6}" sibTransId="{999F7399-08DC-40A6-84DF-56AA518E0D0D}"/>
    <dgm:cxn modelId="{48850FB9-0F64-4B8B-9725-EF6154903334}" type="presOf" srcId="{5F80B319-15A2-46C9-A370-C6F06889BF28}" destId="{EF0F7925-9983-4A9B-872F-6FCD085AE5F2}" srcOrd="0" destOrd="0" presId="urn:microsoft.com/office/officeart/2005/8/layout/vList2"/>
    <dgm:cxn modelId="{A42615BC-BE5F-44D6-AE71-322AB756E356}" type="presOf" srcId="{F35F49E3-6C54-46CC-B73A-60E5FABF7FC6}" destId="{5981BB8D-046F-40F3-86BC-508120CEEFF4}" srcOrd="0" destOrd="0" presId="urn:microsoft.com/office/officeart/2005/8/layout/vList2"/>
    <dgm:cxn modelId="{C6E972BE-566D-4BF5-BAD3-905F0EE037B6}" srcId="{95DE3956-E7AF-4631-8957-4A69E1C06ABC}" destId="{77223C28-0FFF-429E-A8F9-7A8B7452B1C6}" srcOrd="4" destOrd="0" parTransId="{A253AF87-F19F-4258-A31D-B5F5AAA97024}" sibTransId="{30AFEE68-591B-404C-B615-3677FF387E63}"/>
    <dgm:cxn modelId="{A5E2F9C1-6E77-4562-874D-5BAF2595B41C}" srcId="{95DE3956-E7AF-4631-8957-4A69E1C06ABC}" destId="{7D94C7E6-120E-4C4F-8C3F-FCEA1697BFA5}" srcOrd="3" destOrd="0" parTransId="{BF126176-8E8E-4CAD-9611-1F8809AED9C3}" sibTransId="{393B61D3-87F8-4AFA-AD5E-CB85C7E5097F}"/>
    <dgm:cxn modelId="{00B269C3-3797-4932-A601-267C391017C2}" srcId="{95DE3956-E7AF-4631-8957-4A69E1C06ABC}" destId="{F35F49E3-6C54-46CC-B73A-60E5FABF7FC6}" srcOrd="6" destOrd="0" parTransId="{5EE68C08-646B-4525-8553-2885134836CB}" sibTransId="{819386E4-C522-4636-9F79-4549E097D4D6}"/>
    <dgm:cxn modelId="{4CD748CF-C428-4A14-AFBC-EEDA2D819BC9}" type="presOf" srcId="{7D94C7E6-120E-4C4F-8C3F-FCEA1697BFA5}" destId="{6E0269A7-6FD5-44B2-9262-098312138F35}" srcOrd="0" destOrd="0" presId="urn:microsoft.com/office/officeart/2005/8/layout/vList2"/>
    <dgm:cxn modelId="{90DBF9D9-8BC6-4A95-B843-E94AD76FC991}" type="presOf" srcId="{95DE3956-E7AF-4631-8957-4A69E1C06ABC}" destId="{2169D4C6-7F07-485D-BC0F-D67E96B09F93}" srcOrd="0" destOrd="0" presId="urn:microsoft.com/office/officeart/2005/8/layout/vList2"/>
    <dgm:cxn modelId="{E27CF73A-66D8-455C-B11E-4E37EEAE0498}" type="presParOf" srcId="{2169D4C6-7F07-485D-BC0F-D67E96B09F93}" destId="{4501F498-89DF-42A4-8F52-31D0E436A3F1}" srcOrd="0" destOrd="0" presId="urn:microsoft.com/office/officeart/2005/8/layout/vList2"/>
    <dgm:cxn modelId="{A9CAC341-D903-40E9-9DD0-01CC498CB5D9}" type="presParOf" srcId="{2169D4C6-7F07-485D-BC0F-D67E96B09F93}" destId="{6BFA4A5D-052A-4CAD-81FE-C74827841CAF}" srcOrd="1" destOrd="0" presId="urn:microsoft.com/office/officeart/2005/8/layout/vList2"/>
    <dgm:cxn modelId="{B55CF213-5B73-474E-B54D-907CD06D3B02}" type="presParOf" srcId="{2169D4C6-7F07-485D-BC0F-D67E96B09F93}" destId="{D11109DC-5453-43AA-81C4-B8209711F794}" srcOrd="2" destOrd="0" presId="urn:microsoft.com/office/officeart/2005/8/layout/vList2"/>
    <dgm:cxn modelId="{17E14074-89C5-4B3D-8C9E-78FCCD41A64F}" type="presParOf" srcId="{2169D4C6-7F07-485D-BC0F-D67E96B09F93}" destId="{01C9DBC5-7B42-4538-8646-92E4D4462577}" srcOrd="3" destOrd="0" presId="urn:microsoft.com/office/officeart/2005/8/layout/vList2"/>
    <dgm:cxn modelId="{B78A9052-E70D-4A71-900C-2BA4147145F0}" type="presParOf" srcId="{2169D4C6-7F07-485D-BC0F-D67E96B09F93}" destId="{2A5C1EF4-DD33-466E-8EC4-39CB9E99ED36}" srcOrd="4" destOrd="0" presId="urn:microsoft.com/office/officeart/2005/8/layout/vList2"/>
    <dgm:cxn modelId="{1121F4B9-36F5-43ED-8B40-FD78676EF468}" type="presParOf" srcId="{2169D4C6-7F07-485D-BC0F-D67E96B09F93}" destId="{BF57C32F-5E0F-4D0B-B092-B8B93F1DA224}" srcOrd="5" destOrd="0" presId="urn:microsoft.com/office/officeart/2005/8/layout/vList2"/>
    <dgm:cxn modelId="{CEF3792A-61B4-4D4A-A09D-F2F4C4DDB632}" type="presParOf" srcId="{2169D4C6-7F07-485D-BC0F-D67E96B09F93}" destId="{6E0269A7-6FD5-44B2-9262-098312138F35}" srcOrd="6" destOrd="0" presId="urn:microsoft.com/office/officeart/2005/8/layout/vList2"/>
    <dgm:cxn modelId="{0DBE793F-8278-4CED-97EF-D3F9315A604D}" type="presParOf" srcId="{2169D4C6-7F07-485D-BC0F-D67E96B09F93}" destId="{2ACDCFB8-C2E5-4422-B833-2D7A8A9B9A79}" srcOrd="7" destOrd="0" presId="urn:microsoft.com/office/officeart/2005/8/layout/vList2"/>
    <dgm:cxn modelId="{ECC891E7-7E8A-4ADE-BE55-8ADAB24A81BB}" type="presParOf" srcId="{2169D4C6-7F07-485D-BC0F-D67E96B09F93}" destId="{A1B05D04-FE9D-460C-AA11-BC48FFDD4504}" srcOrd="8" destOrd="0" presId="urn:microsoft.com/office/officeart/2005/8/layout/vList2"/>
    <dgm:cxn modelId="{E89E55B6-44AC-4B48-8B6F-28699F24BABB}" type="presParOf" srcId="{2169D4C6-7F07-485D-BC0F-D67E96B09F93}" destId="{3C1FA76A-BD14-4446-8FFD-FD1BAA6959CF}" srcOrd="9" destOrd="0" presId="urn:microsoft.com/office/officeart/2005/8/layout/vList2"/>
    <dgm:cxn modelId="{36190886-F803-4D3E-8CD9-187EC9D51191}" type="presParOf" srcId="{2169D4C6-7F07-485D-BC0F-D67E96B09F93}" destId="{3B0DA5D5-278D-429C-B90D-E3CF29942D17}" srcOrd="10" destOrd="0" presId="urn:microsoft.com/office/officeart/2005/8/layout/vList2"/>
    <dgm:cxn modelId="{4F8A1725-F2A6-452B-94D1-E937579BC222}" type="presParOf" srcId="{2169D4C6-7F07-485D-BC0F-D67E96B09F93}" destId="{10E908B2-FE97-49B5-9DD5-BCC1E5915FEE}" srcOrd="11" destOrd="0" presId="urn:microsoft.com/office/officeart/2005/8/layout/vList2"/>
    <dgm:cxn modelId="{76D3A3A6-F052-4D15-8E40-F1014A8C41FB}" type="presParOf" srcId="{2169D4C6-7F07-485D-BC0F-D67E96B09F93}" destId="{5981BB8D-046F-40F3-86BC-508120CEEFF4}" srcOrd="12" destOrd="0" presId="urn:microsoft.com/office/officeart/2005/8/layout/vList2"/>
    <dgm:cxn modelId="{C4BDBDFB-649D-4EF6-B69D-1F8FE60503AD}" type="presParOf" srcId="{2169D4C6-7F07-485D-BC0F-D67E96B09F93}" destId="{74202404-0977-4662-B240-1049396150F1}" srcOrd="13" destOrd="0" presId="urn:microsoft.com/office/officeart/2005/8/layout/vList2"/>
    <dgm:cxn modelId="{3B6492E9-91F3-4ABD-83F4-505990CE57F3}" type="presParOf" srcId="{2169D4C6-7F07-485D-BC0F-D67E96B09F93}" destId="{5F292BE7-0539-4BA3-B4DC-283B9272AC5F}" srcOrd="14" destOrd="0" presId="urn:microsoft.com/office/officeart/2005/8/layout/vList2"/>
    <dgm:cxn modelId="{5B9D0693-5B71-4858-A2D7-710405299CE6}" type="presParOf" srcId="{2169D4C6-7F07-485D-BC0F-D67E96B09F93}" destId="{3BB3CCC6-E3D5-4872-8B21-AC320DC4D8A8}" srcOrd="15" destOrd="0" presId="urn:microsoft.com/office/officeart/2005/8/layout/vList2"/>
    <dgm:cxn modelId="{11C72703-12D4-48CA-9532-4A82790F2D9C}" type="presParOf" srcId="{2169D4C6-7F07-485D-BC0F-D67E96B09F93}" destId="{EF0F7925-9983-4A9B-872F-6FCD085AE5F2}"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6475A9-D0A3-4047-8072-6A2CC7A4BF4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38110F4-D4B8-4801-8BD8-6780532DB408}">
      <dgm:prSet/>
      <dgm:spPr/>
      <dgm:t>
        <a:bodyPr/>
        <a:lstStyle/>
        <a:p>
          <a:pPr>
            <a:lnSpc>
              <a:spcPct val="100000"/>
            </a:lnSpc>
          </a:pPr>
          <a:r>
            <a:rPr lang="en-US"/>
            <a:t>Main Learning Management System (LMS) we use is Moodle; depending on teachers comfort level and/or needs, also utilize Google Classroom, Canvas, or Blackboard </a:t>
          </a:r>
        </a:p>
      </dgm:t>
    </dgm:pt>
    <dgm:pt modelId="{3427A120-BBD9-4BB4-9FC8-F19982A69342}" type="parTrans" cxnId="{4B3B5D28-E7C7-454E-95AB-AEF067D75540}">
      <dgm:prSet/>
      <dgm:spPr/>
      <dgm:t>
        <a:bodyPr/>
        <a:lstStyle/>
        <a:p>
          <a:endParaRPr lang="en-US"/>
        </a:p>
      </dgm:t>
    </dgm:pt>
    <dgm:pt modelId="{BFE02500-8DF2-4706-A66E-FB58D14888D8}" type="sibTrans" cxnId="{4B3B5D28-E7C7-454E-95AB-AEF067D75540}">
      <dgm:prSet/>
      <dgm:spPr/>
      <dgm:t>
        <a:bodyPr/>
        <a:lstStyle/>
        <a:p>
          <a:endParaRPr lang="en-US"/>
        </a:p>
      </dgm:t>
    </dgm:pt>
    <dgm:pt modelId="{EA55ACF9-492A-49A3-87EA-CDAF25ABF54F}">
      <dgm:prSet/>
      <dgm:spPr/>
      <dgm:t>
        <a:bodyPr/>
        <a:lstStyle/>
        <a:p>
          <a:pPr>
            <a:lnSpc>
              <a:spcPct val="100000"/>
            </a:lnSpc>
          </a:pPr>
          <a:r>
            <a:rPr lang="en-US"/>
            <a:t>We also offer courses and/or work with other virtual CTE centers to provide courses via Interactive Television (ITV)</a:t>
          </a:r>
        </a:p>
      </dgm:t>
    </dgm:pt>
    <dgm:pt modelId="{CAF1EAC0-92DE-4E37-A5B4-0797AD508EA7}" type="parTrans" cxnId="{A5C9827C-34DD-4DFE-870E-A9068E480AD3}">
      <dgm:prSet/>
      <dgm:spPr/>
      <dgm:t>
        <a:bodyPr/>
        <a:lstStyle/>
        <a:p>
          <a:endParaRPr lang="en-US"/>
        </a:p>
      </dgm:t>
    </dgm:pt>
    <dgm:pt modelId="{0582287E-6859-4835-9F69-181728B7265F}" type="sibTrans" cxnId="{A5C9827C-34DD-4DFE-870E-A9068E480AD3}">
      <dgm:prSet/>
      <dgm:spPr/>
      <dgm:t>
        <a:bodyPr/>
        <a:lstStyle/>
        <a:p>
          <a:endParaRPr lang="en-US"/>
        </a:p>
      </dgm:t>
    </dgm:pt>
    <dgm:pt modelId="{3DE60D3D-1256-47E2-A243-C77FA6482FDB}">
      <dgm:prSet/>
      <dgm:spPr/>
      <dgm:t>
        <a:bodyPr/>
        <a:lstStyle/>
        <a:p>
          <a:pPr>
            <a:lnSpc>
              <a:spcPct val="100000"/>
            </a:lnSpc>
          </a:pPr>
          <a:r>
            <a:rPr lang="en-US" dirty="0"/>
            <a:t>We offer dual credit for various Health Science and Information Technology Courses through Bismarck State College; working on expanding into Transportation with CDL </a:t>
          </a:r>
        </a:p>
      </dgm:t>
    </dgm:pt>
    <dgm:pt modelId="{11E57E8C-C29D-4953-BA35-F691BB2DC2AB}" type="parTrans" cxnId="{33D14385-B0D4-4A02-B1AF-399C96457445}">
      <dgm:prSet/>
      <dgm:spPr/>
      <dgm:t>
        <a:bodyPr/>
        <a:lstStyle/>
        <a:p>
          <a:endParaRPr lang="en-US"/>
        </a:p>
      </dgm:t>
    </dgm:pt>
    <dgm:pt modelId="{59F0E425-27AA-4CDB-BEE0-BEA15824FF18}" type="sibTrans" cxnId="{33D14385-B0D4-4A02-B1AF-399C96457445}">
      <dgm:prSet/>
      <dgm:spPr/>
      <dgm:t>
        <a:bodyPr/>
        <a:lstStyle/>
        <a:p>
          <a:endParaRPr lang="en-US"/>
        </a:p>
      </dgm:t>
    </dgm:pt>
    <dgm:pt modelId="{C693C3BE-335A-450F-9B9A-9B094CFC878D}" type="pres">
      <dgm:prSet presAssocID="{146475A9-D0A3-4047-8072-6A2CC7A4BF46}" presName="root" presStyleCnt="0">
        <dgm:presLayoutVars>
          <dgm:dir/>
          <dgm:resizeHandles val="exact"/>
        </dgm:presLayoutVars>
      </dgm:prSet>
      <dgm:spPr/>
    </dgm:pt>
    <dgm:pt modelId="{3C5317AF-049B-4780-A244-74D0458139F2}" type="pres">
      <dgm:prSet presAssocID="{B38110F4-D4B8-4801-8BD8-6780532DB408}" presName="compNode" presStyleCnt="0"/>
      <dgm:spPr/>
    </dgm:pt>
    <dgm:pt modelId="{0C591505-535F-4CEF-B568-9D7FDF621AFA}" type="pres">
      <dgm:prSet presAssocID="{B38110F4-D4B8-4801-8BD8-6780532DB408}" presName="bgRect" presStyleLbl="bgShp" presStyleIdx="0" presStyleCnt="3"/>
      <dgm:spPr/>
    </dgm:pt>
    <dgm:pt modelId="{D4909F9A-0CD4-4552-B155-B01774BC4149}" type="pres">
      <dgm:prSet presAssocID="{B38110F4-D4B8-4801-8BD8-6780532DB40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1419DF30-8A10-4BC7-9F8A-930D875E53D0}" type="pres">
      <dgm:prSet presAssocID="{B38110F4-D4B8-4801-8BD8-6780532DB408}" presName="spaceRect" presStyleCnt="0"/>
      <dgm:spPr/>
    </dgm:pt>
    <dgm:pt modelId="{050803E2-929A-4C16-840F-3D3FE6BBA0FE}" type="pres">
      <dgm:prSet presAssocID="{B38110F4-D4B8-4801-8BD8-6780532DB408}" presName="parTx" presStyleLbl="revTx" presStyleIdx="0" presStyleCnt="3">
        <dgm:presLayoutVars>
          <dgm:chMax val="0"/>
          <dgm:chPref val="0"/>
        </dgm:presLayoutVars>
      </dgm:prSet>
      <dgm:spPr/>
    </dgm:pt>
    <dgm:pt modelId="{AF16994D-FC53-418A-9511-B90AD159114A}" type="pres">
      <dgm:prSet presAssocID="{BFE02500-8DF2-4706-A66E-FB58D14888D8}" presName="sibTrans" presStyleCnt="0"/>
      <dgm:spPr/>
    </dgm:pt>
    <dgm:pt modelId="{134545E0-FB13-40F1-88BB-78400916C8DC}" type="pres">
      <dgm:prSet presAssocID="{EA55ACF9-492A-49A3-87EA-CDAF25ABF54F}" presName="compNode" presStyleCnt="0"/>
      <dgm:spPr/>
    </dgm:pt>
    <dgm:pt modelId="{4CA44548-6E02-419D-9D81-BB8E9F8D4AF3}" type="pres">
      <dgm:prSet presAssocID="{EA55ACF9-492A-49A3-87EA-CDAF25ABF54F}" presName="bgRect" presStyleLbl="bgShp" presStyleIdx="1" presStyleCnt="3"/>
      <dgm:spPr/>
    </dgm:pt>
    <dgm:pt modelId="{E195FEF2-B626-4602-B6C2-42E1FD918BAB}" type="pres">
      <dgm:prSet presAssocID="{EA55ACF9-492A-49A3-87EA-CDAF25ABF54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levision"/>
        </a:ext>
      </dgm:extLst>
    </dgm:pt>
    <dgm:pt modelId="{ABF70390-1E2D-4A24-B6F9-FB05BA4AC1B4}" type="pres">
      <dgm:prSet presAssocID="{EA55ACF9-492A-49A3-87EA-CDAF25ABF54F}" presName="spaceRect" presStyleCnt="0"/>
      <dgm:spPr/>
    </dgm:pt>
    <dgm:pt modelId="{01B30EE8-E1E0-46F7-AC7B-18E7479AA2EF}" type="pres">
      <dgm:prSet presAssocID="{EA55ACF9-492A-49A3-87EA-CDAF25ABF54F}" presName="parTx" presStyleLbl="revTx" presStyleIdx="1" presStyleCnt="3">
        <dgm:presLayoutVars>
          <dgm:chMax val="0"/>
          <dgm:chPref val="0"/>
        </dgm:presLayoutVars>
      </dgm:prSet>
      <dgm:spPr/>
    </dgm:pt>
    <dgm:pt modelId="{519B3063-B807-405D-ADB2-8749150A9D27}" type="pres">
      <dgm:prSet presAssocID="{0582287E-6859-4835-9F69-181728B7265F}" presName="sibTrans" presStyleCnt="0"/>
      <dgm:spPr/>
    </dgm:pt>
    <dgm:pt modelId="{D610D905-0B9C-4EB3-881D-6BB7FFC94244}" type="pres">
      <dgm:prSet presAssocID="{3DE60D3D-1256-47E2-A243-C77FA6482FDB}" presName="compNode" presStyleCnt="0"/>
      <dgm:spPr/>
    </dgm:pt>
    <dgm:pt modelId="{8B4A9472-88AF-47EA-B038-C911E883647E}" type="pres">
      <dgm:prSet presAssocID="{3DE60D3D-1256-47E2-A243-C77FA6482FDB}" presName="bgRect" presStyleLbl="bgShp" presStyleIdx="2" presStyleCnt="3"/>
      <dgm:spPr/>
    </dgm:pt>
    <dgm:pt modelId="{2AC06789-F197-437B-B5BB-9416E80ADB7C}" type="pres">
      <dgm:prSet presAssocID="{3DE60D3D-1256-47E2-A243-C77FA6482FD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43A25FBE-394B-439D-B16C-8C7436107064}" type="pres">
      <dgm:prSet presAssocID="{3DE60D3D-1256-47E2-A243-C77FA6482FDB}" presName="spaceRect" presStyleCnt="0"/>
      <dgm:spPr/>
    </dgm:pt>
    <dgm:pt modelId="{9C0C895C-ACB6-47D0-A393-DFE2DF83B00E}" type="pres">
      <dgm:prSet presAssocID="{3DE60D3D-1256-47E2-A243-C77FA6482FDB}" presName="parTx" presStyleLbl="revTx" presStyleIdx="2" presStyleCnt="3">
        <dgm:presLayoutVars>
          <dgm:chMax val="0"/>
          <dgm:chPref val="0"/>
        </dgm:presLayoutVars>
      </dgm:prSet>
      <dgm:spPr/>
    </dgm:pt>
  </dgm:ptLst>
  <dgm:cxnLst>
    <dgm:cxn modelId="{DA262525-7EB9-476B-B601-41812BAEBC10}" type="presOf" srcId="{146475A9-D0A3-4047-8072-6A2CC7A4BF46}" destId="{C693C3BE-335A-450F-9B9A-9B094CFC878D}" srcOrd="0" destOrd="0" presId="urn:microsoft.com/office/officeart/2018/2/layout/IconVerticalSolidList"/>
    <dgm:cxn modelId="{760FED27-2611-4A53-9433-04095CF3A11A}" type="presOf" srcId="{EA55ACF9-492A-49A3-87EA-CDAF25ABF54F}" destId="{01B30EE8-E1E0-46F7-AC7B-18E7479AA2EF}" srcOrd="0" destOrd="0" presId="urn:microsoft.com/office/officeart/2018/2/layout/IconVerticalSolidList"/>
    <dgm:cxn modelId="{4B3B5D28-E7C7-454E-95AB-AEF067D75540}" srcId="{146475A9-D0A3-4047-8072-6A2CC7A4BF46}" destId="{B38110F4-D4B8-4801-8BD8-6780532DB408}" srcOrd="0" destOrd="0" parTransId="{3427A120-BBD9-4BB4-9FC8-F19982A69342}" sibTransId="{BFE02500-8DF2-4706-A66E-FB58D14888D8}"/>
    <dgm:cxn modelId="{95C8AC52-B252-43E4-835D-B5291690EA8B}" type="presOf" srcId="{3DE60D3D-1256-47E2-A243-C77FA6482FDB}" destId="{9C0C895C-ACB6-47D0-A393-DFE2DF83B00E}" srcOrd="0" destOrd="0" presId="urn:microsoft.com/office/officeart/2018/2/layout/IconVerticalSolidList"/>
    <dgm:cxn modelId="{A5C9827C-34DD-4DFE-870E-A9068E480AD3}" srcId="{146475A9-D0A3-4047-8072-6A2CC7A4BF46}" destId="{EA55ACF9-492A-49A3-87EA-CDAF25ABF54F}" srcOrd="1" destOrd="0" parTransId="{CAF1EAC0-92DE-4E37-A5B4-0797AD508EA7}" sibTransId="{0582287E-6859-4835-9F69-181728B7265F}"/>
    <dgm:cxn modelId="{33D14385-B0D4-4A02-B1AF-399C96457445}" srcId="{146475A9-D0A3-4047-8072-6A2CC7A4BF46}" destId="{3DE60D3D-1256-47E2-A243-C77FA6482FDB}" srcOrd="2" destOrd="0" parTransId="{11E57E8C-C29D-4953-BA35-F691BB2DC2AB}" sibTransId="{59F0E425-27AA-4CDB-BEE0-BEA15824FF18}"/>
    <dgm:cxn modelId="{AE2EFFBE-423C-4081-A622-8986885EF62D}" type="presOf" srcId="{B38110F4-D4B8-4801-8BD8-6780532DB408}" destId="{050803E2-929A-4C16-840F-3D3FE6BBA0FE}" srcOrd="0" destOrd="0" presId="urn:microsoft.com/office/officeart/2018/2/layout/IconVerticalSolidList"/>
    <dgm:cxn modelId="{B594D6A7-05F9-4913-8293-DE605349CE1B}" type="presParOf" srcId="{C693C3BE-335A-450F-9B9A-9B094CFC878D}" destId="{3C5317AF-049B-4780-A244-74D0458139F2}" srcOrd="0" destOrd="0" presId="urn:microsoft.com/office/officeart/2018/2/layout/IconVerticalSolidList"/>
    <dgm:cxn modelId="{06B03A6F-EBCE-4A09-A662-60E160ECBAD6}" type="presParOf" srcId="{3C5317AF-049B-4780-A244-74D0458139F2}" destId="{0C591505-535F-4CEF-B568-9D7FDF621AFA}" srcOrd="0" destOrd="0" presId="urn:microsoft.com/office/officeart/2018/2/layout/IconVerticalSolidList"/>
    <dgm:cxn modelId="{3123EFE0-451D-43FF-B345-D2AFF5A4C222}" type="presParOf" srcId="{3C5317AF-049B-4780-A244-74D0458139F2}" destId="{D4909F9A-0CD4-4552-B155-B01774BC4149}" srcOrd="1" destOrd="0" presId="urn:microsoft.com/office/officeart/2018/2/layout/IconVerticalSolidList"/>
    <dgm:cxn modelId="{5235F399-C789-43B1-841C-64009CA32A74}" type="presParOf" srcId="{3C5317AF-049B-4780-A244-74D0458139F2}" destId="{1419DF30-8A10-4BC7-9F8A-930D875E53D0}" srcOrd="2" destOrd="0" presId="urn:microsoft.com/office/officeart/2018/2/layout/IconVerticalSolidList"/>
    <dgm:cxn modelId="{76FC13F8-F583-4CBA-8E02-93E48CEDC0FD}" type="presParOf" srcId="{3C5317AF-049B-4780-A244-74D0458139F2}" destId="{050803E2-929A-4C16-840F-3D3FE6BBA0FE}" srcOrd="3" destOrd="0" presId="urn:microsoft.com/office/officeart/2018/2/layout/IconVerticalSolidList"/>
    <dgm:cxn modelId="{252E67DE-12F2-4EB0-B24D-BE6DB2FEB285}" type="presParOf" srcId="{C693C3BE-335A-450F-9B9A-9B094CFC878D}" destId="{AF16994D-FC53-418A-9511-B90AD159114A}" srcOrd="1" destOrd="0" presId="urn:microsoft.com/office/officeart/2018/2/layout/IconVerticalSolidList"/>
    <dgm:cxn modelId="{E136CBFD-5933-45FC-911C-DD15A8EF9559}" type="presParOf" srcId="{C693C3BE-335A-450F-9B9A-9B094CFC878D}" destId="{134545E0-FB13-40F1-88BB-78400916C8DC}" srcOrd="2" destOrd="0" presId="urn:microsoft.com/office/officeart/2018/2/layout/IconVerticalSolidList"/>
    <dgm:cxn modelId="{E6B52C1E-DB43-4C96-A62B-2AA9B9228F5F}" type="presParOf" srcId="{134545E0-FB13-40F1-88BB-78400916C8DC}" destId="{4CA44548-6E02-419D-9D81-BB8E9F8D4AF3}" srcOrd="0" destOrd="0" presId="urn:microsoft.com/office/officeart/2018/2/layout/IconVerticalSolidList"/>
    <dgm:cxn modelId="{1469F270-99CB-4105-BE72-B46B755025F5}" type="presParOf" srcId="{134545E0-FB13-40F1-88BB-78400916C8DC}" destId="{E195FEF2-B626-4602-B6C2-42E1FD918BAB}" srcOrd="1" destOrd="0" presId="urn:microsoft.com/office/officeart/2018/2/layout/IconVerticalSolidList"/>
    <dgm:cxn modelId="{2248DF75-A54B-4ED4-ADC1-00C54446FB98}" type="presParOf" srcId="{134545E0-FB13-40F1-88BB-78400916C8DC}" destId="{ABF70390-1E2D-4A24-B6F9-FB05BA4AC1B4}" srcOrd="2" destOrd="0" presId="urn:microsoft.com/office/officeart/2018/2/layout/IconVerticalSolidList"/>
    <dgm:cxn modelId="{A09C141E-FBCE-448E-824F-6502ACE49876}" type="presParOf" srcId="{134545E0-FB13-40F1-88BB-78400916C8DC}" destId="{01B30EE8-E1E0-46F7-AC7B-18E7479AA2EF}" srcOrd="3" destOrd="0" presId="urn:microsoft.com/office/officeart/2018/2/layout/IconVerticalSolidList"/>
    <dgm:cxn modelId="{69C93904-BB24-4E32-9EC8-9B9E6841EF69}" type="presParOf" srcId="{C693C3BE-335A-450F-9B9A-9B094CFC878D}" destId="{519B3063-B807-405D-ADB2-8749150A9D27}" srcOrd="3" destOrd="0" presId="urn:microsoft.com/office/officeart/2018/2/layout/IconVerticalSolidList"/>
    <dgm:cxn modelId="{2A9D1A59-F0A5-4356-BA6E-2DC3C591E090}" type="presParOf" srcId="{C693C3BE-335A-450F-9B9A-9B094CFC878D}" destId="{D610D905-0B9C-4EB3-881D-6BB7FFC94244}" srcOrd="4" destOrd="0" presId="urn:microsoft.com/office/officeart/2018/2/layout/IconVerticalSolidList"/>
    <dgm:cxn modelId="{F8778E39-9E5B-4219-BB89-5E3A6A6A2FA8}" type="presParOf" srcId="{D610D905-0B9C-4EB3-881D-6BB7FFC94244}" destId="{8B4A9472-88AF-47EA-B038-C911E883647E}" srcOrd="0" destOrd="0" presId="urn:microsoft.com/office/officeart/2018/2/layout/IconVerticalSolidList"/>
    <dgm:cxn modelId="{DE53DEB9-BBDA-40DF-87C0-32A109F41A73}" type="presParOf" srcId="{D610D905-0B9C-4EB3-881D-6BB7FFC94244}" destId="{2AC06789-F197-437B-B5BB-9416E80ADB7C}" srcOrd="1" destOrd="0" presId="urn:microsoft.com/office/officeart/2018/2/layout/IconVerticalSolidList"/>
    <dgm:cxn modelId="{F6264D5D-96A8-4A88-95DB-A833C12970D7}" type="presParOf" srcId="{D610D905-0B9C-4EB3-881D-6BB7FFC94244}" destId="{43A25FBE-394B-439D-B16C-8C7436107064}" srcOrd="2" destOrd="0" presId="urn:microsoft.com/office/officeart/2018/2/layout/IconVerticalSolidList"/>
    <dgm:cxn modelId="{0B004883-4DD8-40AD-9AB0-895A29C9D841}" type="presParOf" srcId="{D610D905-0B9C-4EB3-881D-6BB7FFC94244}" destId="{9C0C895C-ACB6-47D0-A393-DFE2DF83B00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1F498-89DF-42A4-8F52-31D0E436A3F1}">
      <dsp:nvSpPr>
        <dsp:cNvPr id="0" name=""/>
        <dsp:cNvSpPr/>
      </dsp:nvSpPr>
      <dsp:spPr>
        <a:xfrm>
          <a:off x="0" y="5569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Agriculture</a:t>
          </a:r>
        </a:p>
      </dsp:txBody>
      <dsp:txXfrm>
        <a:off x="18277" y="73968"/>
        <a:ext cx="10021845" cy="337846"/>
      </dsp:txXfrm>
    </dsp:sp>
    <dsp:sp modelId="{D11109DC-5453-43AA-81C4-B8209711F794}">
      <dsp:nvSpPr>
        <dsp:cNvPr id="0" name=""/>
        <dsp:cNvSpPr/>
      </dsp:nvSpPr>
      <dsp:spPr>
        <a:xfrm>
          <a:off x="0" y="47617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Aviation</a:t>
          </a:r>
        </a:p>
      </dsp:txBody>
      <dsp:txXfrm>
        <a:off x="18277" y="494448"/>
        <a:ext cx="10021845" cy="337846"/>
      </dsp:txXfrm>
    </dsp:sp>
    <dsp:sp modelId="{2A5C1EF4-DD33-466E-8EC4-39CB9E99ED36}">
      <dsp:nvSpPr>
        <dsp:cNvPr id="0" name=""/>
        <dsp:cNvSpPr/>
      </dsp:nvSpPr>
      <dsp:spPr>
        <a:xfrm>
          <a:off x="0" y="89665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Family &amp; Consumer Sciences</a:t>
          </a:r>
        </a:p>
      </dsp:txBody>
      <dsp:txXfrm>
        <a:off x="18277" y="914928"/>
        <a:ext cx="10021845" cy="337846"/>
      </dsp:txXfrm>
    </dsp:sp>
    <dsp:sp modelId="{6E0269A7-6FD5-44B2-9262-098312138F35}">
      <dsp:nvSpPr>
        <dsp:cNvPr id="0" name=""/>
        <dsp:cNvSpPr/>
      </dsp:nvSpPr>
      <dsp:spPr>
        <a:xfrm>
          <a:off x="0" y="131713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Graphic Arts/Photography</a:t>
          </a:r>
        </a:p>
      </dsp:txBody>
      <dsp:txXfrm>
        <a:off x="18277" y="1335408"/>
        <a:ext cx="10021845" cy="337846"/>
      </dsp:txXfrm>
    </dsp:sp>
    <dsp:sp modelId="{A1B05D04-FE9D-460C-AA11-BC48FFDD4504}">
      <dsp:nvSpPr>
        <dsp:cNvPr id="0" name=""/>
        <dsp:cNvSpPr/>
      </dsp:nvSpPr>
      <dsp:spPr>
        <a:xfrm>
          <a:off x="0" y="173761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Health Sciences</a:t>
          </a:r>
        </a:p>
      </dsp:txBody>
      <dsp:txXfrm>
        <a:off x="18277" y="1755888"/>
        <a:ext cx="10021845" cy="337846"/>
      </dsp:txXfrm>
    </dsp:sp>
    <dsp:sp modelId="{3B0DA5D5-278D-429C-B90D-E3CF29942D17}">
      <dsp:nvSpPr>
        <dsp:cNvPr id="0" name=""/>
        <dsp:cNvSpPr/>
      </dsp:nvSpPr>
      <dsp:spPr>
        <a:xfrm>
          <a:off x="0" y="215809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Information Technology</a:t>
          </a:r>
        </a:p>
      </dsp:txBody>
      <dsp:txXfrm>
        <a:off x="18277" y="2176368"/>
        <a:ext cx="10021845" cy="337846"/>
      </dsp:txXfrm>
    </dsp:sp>
    <dsp:sp modelId="{5981BB8D-046F-40F3-86BC-508120CEEFF4}">
      <dsp:nvSpPr>
        <dsp:cNvPr id="0" name=""/>
        <dsp:cNvSpPr/>
      </dsp:nvSpPr>
      <dsp:spPr>
        <a:xfrm>
          <a:off x="0" y="257857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Marketing</a:t>
          </a:r>
        </a:p>
      </dsp:txBody>
      <dsp:txXfrm>
        <a:off x="18277" y="2596848"/>
        <a:ext cx="10021845" cy="337846"/>
      </dsp:txXfrm>
    </dsp:sp>
    <dsp:sp modelId="{5F292BE7-0539-4BA3-B4DC-283B9272AC5F}">
      <dsp:nvSpPr>
        <dsp:cNvPr id="0" name=""/>
        <dsp:cNvSpPr/>
      </dsp:nvSpPr>
      <dsp:spPr>
        <a:xfrm>
          <a:off x="0" y="299905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Tech &amp; Engineering</a:t>
          </a:r>
        </a:p>
      </dsp:txBody>
      <dsp:txXfrm>
        <a:off x="18277" y="3017328"/>
        <a:ext cx="10021845" cy="337846"/>
      </dsp:txXfrm>
    </dsp:sp>
    <dsp:sp modelId="{EF0F7925-9983-4A9B-872F-6FCD085AE5F2}">
      <dsp:nvSpPr>
        <dsp:cNvPr id="0" name=""/>
        <dsp:cNvSpPr/>
      </dsp:nvSpPr>
      <dsp:spPr>
        <a:xfrm>
          <a:off x="0" y="3419532"/>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Working on expanding into Transportation for CDL, as well as Law &amp; Public Safety</a:t>
          </a:r>
        </a:p>
      </dsp:txBody>
      <dsp:txXfrm>
        <a:off x="18277" y="3437809"/>
        <a:ext cx="10021845" cy="3378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91505-535F-4CEF-B568-9D7FDF621AFA}">
      <dsp:nvSpPr>
        <dsp:cNvPr id="0" name=""/>
        <dsp:cNvSpPr/>
      </dsp:nvSpPr>
      <dsp:spPr>
        <a:xfrm>
          <a:off x="0" y="2287"/>
          <a:ext cx="4663440" cy="10934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909F9A-0CD4-4552-B155-B01774BC4149}">
      <dsp:nvSpPr>
        <dsp:cNvPr id="0" name=""/>
        <dsp:cNvSpPr/>
      </dsp:nvSpPr>
      <dsp:spPr>
        <a:xfrm>
          <a:off x="330773" y="248317"/>
          <a:ext cx="601994" cy="6014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0803E2-929A-4C16-840F-3D3FE6BBA0FE}">
      <dsp:nvSpPr>
        <dsp:cNvPr id="0" name=""/>
        <dsp:cNvSpPr/>
      </dsp:nvSpPr>
      <dsp:spPr>
        <a:xfrm>
          <a:off x="1263542" y="2287"/>
          <a:ext cx="3266021" cy="109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838" tIns="115838" rIns="115838" bIns="115838" numCol="1" spcCol="1270" anchor="ctr" anchorCtr="0">
          <a:noAutofit/>
        </a:bodyPr>
        <a:lstStyle/>
        <a:p>
          <a:pPr marL="0" lvl="0" indent="0" algn="l" defTabSz="622300">
            <a:lnSpc>
              <a:spcPct val="100000"/>
            </a:lnSpc>
            <a:spcBef>
              <a:spcPct val="0"/>
            </a:spcBef>
            <a:spcAft>
              <a:spcPct val="35000"/>
            </a:spcAft>
            <a:buNone/>
          </a:pPr>
          <a:r>
            <a:rPr lang="en-US" sz="1400" kern="1200"/>
            <a:t>Main Learning Management System (LMS) we use is Moodle; depending on teachers comfort level and/or needs, also utilize Google Classroom, Canvas, or Blackboard </a:t>
          </a:r>
        </a:p>
      </dsp:txBody>
      <dsp:txXfrm>
        <a:off x="1263542" y="2287"/>
        <a:ext cx="3266021" cy="1094535"/>
      </dsp:txXfrm>
    </dsp:sp>
    <dsp:sp modelId="{4CA44548-6E02-419D-9D81-BB8E9F8D4AF3}">
      <dsp:nvSpPr>
        <dsp:cNvPr id="0" name=""/>
        <dsp:cNvSpPr/>
      </dsp:nvSpPr>
      <dsp:spPr>
        <a:xfrm>
          <a:off x="0" y="1327252"/>
          <a:ext cx="4663440" cy="10934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95FEF2-B626-4602-B6C2-42E1FD918BAB}">
      <dsp:nvSpPr>
        <dsp:cNvPr id="0" name=""/>
        <dsp:cNvSpPr/>
      </dsp:nvSpPr>
      <dsp:spPr>
        <a:xfrm>
          <a:off x="330773" y="1573282"/>
          <a:ext cx="601994" cy="6014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B30EE8-E1E0-46F7-AC7B-18E7479AA2EF}">
      <dsp:nvSpPr>
        <dsp:cNvPr id="0" name=""/>
        <dsp:cNvSpPr/>
      </dsp:nvSpPr>
      <dsp:spPr>
        <a:xfrm>
          <a:off x="1263542" y="1327252"/>
          <a:ext cx="3266021" cy="109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838" tIns="115838" rIns="115838" bIns="115838" numCol="1" spcCol="1270" anchor="ctr" anchorCtr="0">
          <a:noAutofit/>
        </a:bodyPr>
        <a:lstStyle/>
        <a:p>
          <a:pPr marL="0" lvl="0" indent="0" algn="l" defTabSz="622300">
            <a:lnSpc>
              <a:spcPct val="100000"/>
            </a:lnSpc>
            <a:spcBef>
              <a:spcPct val="0"/>
            </a:spcBef>
            <a:spcAft>
              <a:spcPct val="35000"/>
            </a:spcAft>
            <a:buNone/>
          </a:pPr>
          <a:r>
            <a:rPr lang="en-US" sz="1400" kern="1200"/>
            <a:t>We also offer courses and/or work with other virtual CTE centers to provide courses via Interactive Television (ITV)</a:t>
          </a:r>
        </a:p>
      </dsp:txBody>
      <dsp:txXfrm>
        <a:off x="1263542" y="1327252"/>
        <a:ext cx="3266021" cy="1094535"/>
      </dsp:txXfrm>
    </dsp:sp>
    <dsp:sp modelId="{8B4A9472-88AF-47EA-B038-C911E883647E}">
      <dsp:nvSpPr>
        <dsp:cNvPr id="0" name=""/>
        <dsp:cNvSpPr/>
      </dsp:nvSpPr>
      <dsp:spPr>
        <a:xfrm>
          <a:off x="0" y="2652216"/>
          <a:ext cx="4663440" cy="10934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C06789-F197-437B-B5BB-9416E80ADB7C}">
      <dsp:nvSpPr>
        <dsp:cNvPr id="0" name=""/>
        <dsp:cNvSpPr/>
      </dsp:nvSpPr>
      <dsp:spPr>
        <a:xfrm>
          <a:off x="331097" y="2898246"/>
          <a:ext cx="601994" cy="6014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0C895C-ACB6-47D0-A393-DFE2DF83B00E}">
      <dsp:nvSpPr>
        <dsp:cNvPr id="0" name=""/>
        <dsp:cNvSpPr/>
      </dsp:nvSpPr>
      <dsp:spPr>
        <a:xfrm>
          <a:off x="1264188" y="2652216"/>
          <a:ext cx="3266021" cy="109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838" tIns="115838" rIns="115838" bIns="115838" numCol="1" spcCol="1270" anchor="ctr" anchorCtr="0">
          <a:noAutofit/>
        </a:bodyPr>
        <a:lstStyle/>
        <a:p>
          <a:pPr marL="0" lvl="0" indent="0" algn="l" defTabSz="622300">
            <a:lnSpc>
              <a:spcPct val="100000"/>
            </a:lnSpc>
            <a:spcBef>
              <a:spcPct val="0"/>
            </a:spcBef>
            <a:spcAft>
              <a:spcPct val="35000"/>
            </a:spcAft>
            <a:buNone/>
          </a:pPr>
          <a:r>
            <a:rPr lang="en-US" sz="1400" kern="1200" dirty="0"/>
            <a:t>We offer dual credit for various Health Science and Information Technology Courses through Bismarck State College; working on expanding into Transportation with CDL </a:t>
          </a:r>
        </a:p>
      </dsp:txBody>
      <dsp:txXfrm>
        <a:off x="1264188" y="2652216"/>
        <a:ext cx="3266021" cy="10945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3/30/2023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77672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11752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21350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73403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3/30/2023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771200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37730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086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21427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8534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3/30/2023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76656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3/30/2023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6002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3/30/2023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77167404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5" r:id="rId5"/>
    <p:sldLayoutId id="2147483740" r:id="rId6"/>
    <p:sldLayoutId id="2147483741" r:id="rId7"/>
    <p:sldLayoutId id="2147483742" r:id="rId8"/>
    <p:sldLayoutId id="2147483743" r:id="rId9"/>
    <p:sldLayoutId id="2147483744" r:id="rId10"/>
    <p:sldLayoutId id="2147483746" r:id="rId11"/>
  </p:sldLayoutIdLst>
  <p:hf sldNum="0" hdr="0" ftr="0" dt="0"/>
  <p:txStyles>
    <p:titleStyle>
      <a:lvl1pPr algn="l" defTabSz="914400" rtl="0" eaLnBrk="1" latinLnBrk="0" hangingPunct="1">
        <a:lnSpc>
          <a:spcPct val="90000"/>
        </a:lnSpc>
        <a:spcBef>
          <a:spcPct val="0"/>
        </a:spcBef>
        <a:buNone/>
        <a:defRPr lang="en-US" sz="44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7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5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0.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lyle.krueger@k12.nd.us" TargetMode="External"/><Relationship Id="rId1" Type="http://schemas.openxmlformats.org/officeDocument/2006/relationships/slideLayout" Target="../slideLayouts/slideLayout2.xml"/><Relationship Id="rId6" Type="http://schemas.openxmlformats.org/officeDocument/2006/relationships/hyperlink" Target="https://librewiki.net/wiki/%ED%8A%B8%EC%9C%84%ED%84%B0" TargetMode="External"/><Relationship Id="rId5" Type="http://schemas.openxmlformats.org/officeDocument/2006/relationships/image" Target="../media/image32.png"/><Relationship Id="rId4" Type="http://schemas.openxmlformats.org/officeDocument/2006/relationships/hyperlink" Target="https://freepngimg.com/png/73932-network-media-influencer-facebook-marketing-icon-badg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Layout" Target="../diagrams/layout1.xml"/><Relationship Id="rId7" Type="http://schemas.openxmlformats.org/officeDocument/2006/relationships/image" Target="../media/image7.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91159B2-3847-4541-BAAE-D93F71723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45" name="Rectangle 44">
            <a:extLst>
              <a:ext uri="{FF2B5EF4-FFF2-40B4-BE49-F238E27FC236}">
                <a16:creationId xmlns:a16="http://schemas.microsoft.com/office/drawing/2014/main" id="{93BDF953-B1FC-408F-A14E-33A8C1DC1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884FA1E1-B5F5-A2F3-6931-9D62DA2BFD22}"/>
              </a:ext>
            </a:extLst>
          </p:cNvPr>
          <p:cNvSpPr>
            <a:spLocks noGrp="1"/>
          </p:cNvSpPr>
          <p:nvPr>
            <p:ph type="ctrTitle"/>
          </p:nvPr>
        </p:nvSpPr>
        <p:spPr>
          <a:xfrm>
            <a:off x="1241170" y="3716860"/>
            <a:ext cx="9732773" cy="1465112"/>
          </a:xfrm>
        </p:spPr>
        <p:txBody>
          <a:bodyPr>
            <a:normAutofit/>
          </a:bodyPr>
          <a:lstStyle/>
          <a:p>
            <a:r>
              <a:rPr lang="en-US" sz="5100" dirty="0"/>
              <a:t>Expanding CTE Programming for rural schools </a:t>
            </a:r>
          </a:p>
        </p:txBody>
      </p:sp>
      <p:sp>
        <p:nvSpPr>
          <p:cNvPr id="3" name="Subtitle 2">
            <a:extLst>
              <a:ext uri="{FF2B5EF4-FFF2-40B4-BE49-F238E27FC236}">
                <a16:creationId xmlns:a16="http://schemas.microsoft.com/office/drawing/2014/main" id="{F180B781-19B2-00CA-1589-49311981895C}"/>
              </a:ext>
            </a:extLst>
          </p:cNvPr>
          <p:cNvSpPr>
            <a:spLocks noGrp="1"/>
          </p:cNvSpPr>
          <p:nvPr>
            <p:ph type="subTitle" idx="1"/>
          </p:nvPr>
        </p:nvSpPr>
        <p:spPr>
          <a:xfrm>
            <a:off x="1371600" y="5181972"/>
            <a:ext cx="9517450" cy="638904"/>
          </a:xfrm>
        </p:spPr>
        <p:txBody>
          <a:bodyPr>
            <a:normAutofit/>
          </a:bodyPr>
          <a:lstStyle/>
          <a:p>
            <a:pPr>
              <a:spcAft>
                <a:spcPts val="600"/>
              </a:spcAft>
            </a:pPr>
            <a:r>
              <a:rPr lang="en-US"/>
              <a:t>Lyle Krueger, Assistant Director, Central Regional Area Career &amp; Technical Center</a:t>
            </a:r>
          </a:p>
        </p:txBody>
      </p:sp>
      <p:sp>
        <p:nvSpPr>
          <p:cNvPr id="47" name="Rectangle 46">
            <a:extLst>
              <a:ext uri="{FF2B5EF4-FFF2-40B4-BE49-F238E27FC236}">
                <a16:creationId xmlns:a16="http://schemas.microsoft.com/office/drawing/2014/main" id="{17C4AC30-431E-4860-8128-139F9F61E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9" name="Straight Connector 48">
            <a:extLst>
              <a:ext uri="{FF2B5EF4-FFF2-40B4-BE49-F238E27FC236}">
                <a16:creationId xmlns:a16="http://schemas.microsoft.com/office/drawing/2014/main" id="{D0C35C70-8DD1-457D-85E7-728F1B0C52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71691B1-EF90-41BA-A886-9331EB0364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EB77709-9ED2-4392-8D1E-91E4AB9644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A2537F7C-5A81-9238-3B97-8F9BC5B3B0FA}"/>
              </a:ext>
            </a:extLst>
          </p:cNvPr>
          <p:cNvPicPr>
            <a:picLocks noChangeAspect="1"/>
          </p:cNvPicPr>
          <p:nvPr/>
        </p:nvPicPr>
        <p:blipFill rotWithShape="1">
          <a:blip r:embed="rId2">
            <a:extLst>
              <a:ext uri="{28A0092B-C50C-407E-A947-70E740481C1C}">
                <a14:useLocalDpi xmlns:a14="http://schemas.microsoft.com/office/drawing/2010/main" val="0"/>
              </a:ext>
            </a:extLst>
          </a:blip>
          <a:srcRect t="18961" r="-2" b="23088"/>
          <a:stretch/>
        </p:blipFill>
        <p:spPr>
          <a:xfrm>
            <a:off x="3116580" y="1395172"/>
            <a:ext cx="5969424" cy="2148392"/>
          </a:xfrm>
          <a:prstGeom prst="rect">
            <a:avLst/>
          </a:prstGeom>
        </p:spPr>
      </p:pic>
      <p:pic>
        <p:nvPicPr>
          <p:cNvPr id="5" name="Picture 5" descr="Qr code&#10;&#10;Description automatically generated">
            <a:extLst>
              <a:ext uri="{FF2B5EF4-FFF2-40B4-BE49-F238E27FC236}">
                <a16:creationId xmlns:a16="http://schemas.microsoft.com/office/drawing/2014/main" id="{03621B05-5B4A-99B9-CFED-4FE18C2C6083}"/>
              </a:ext>
            </a:extLst>
          </p:cNvPr>
          <p:cNvPicPr>
            <a:picLocks noChangeAspect="1"/>
          </p:cNvPicPr>
          <p:nvPr/>
        </p:nvPicPr>
        <p:blipFill>
          <a:blip r:embed="rId3"/>
          <a:stretch>
            <a:fillRect/>
          </a:stretch>
        </p:blipFill>
        <p:spPr>
          <a:xfrm>
            <a:off x="9808563" y="761257"/>
            <a:ext cx="1581463" cy="1575454"/>
          </a:xfrm>
          <a:prstGeom prst="rect">
            <a:avLst/>
          </a:prstGeom>
        </p:spPr>
      </p:pic>
    </p:spTree>
    <p:extLst>
      <p:ext uri="{BB962C8B-B14F-4D97-AF65-F5344CB8AC3E}">
        <p14:creationId xmlns:p14="http://schemas.microsoft.com/office/powerpoint/2010/main" val="3261701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4FB1-ACFA-D429-2590-0573B622B7A6}"/>
              </a:ext>
            </a:extLst>
          </p:cNvPr>
          <p:cNvSpPr>
            <a:spLocks noGrp="1"/>
          </p:cNvSpPr>
          <p:nvPr>
            <p:ph type="title"/>
          </p:nvPr>
        </p:nvSpPr>
        <p:spPr/>
        <p:txBody>
          <a:bodyPr/>
          <a:lstStyle/>
          <a:p>
            <a:r>
              <a:rPr lang="en-US" dirty="0"/>
              <a:t>Online Curriculum</a:t>
            </a:r>
          </a:p>
        </p:txBody>
      </p:sp>
      <p:graphicFrame>
        <p:nvGraphicFramePr>
          <p:cNvPr id="8" name="Content Placeholder 2">
            <a:extLst>
              <a:ext uri="{FF2B5EF4-FFF2-40B4-BE49-F238E27FC236}">
                <a16:creationId xmlns:a16="http://schemas.microsoft.com/office/drawing/2014/main" id="{EDBFD1BB-4621-1B4D-D744-AB1C24025DD8}"/>
              </a:ext>
            </a:extLst>
          </p:cNvPr>
          <p:cNvGraphicFramePr>
            <a:graphicFrameLocks noGrp="1"/>
          </p:cNvGraphicFramePr>
          <p:nvPr>
            <p:ph sz="half" idx="1"/>
            <p:extLst>
              <p:ext uri="{D42A27DB-BD31-4B8C-83A1-F6EECF244321}">
                <p14:modId xmlns:p14="http://schemas.microsoft.com/office/powerpoint/2010/main" val="1372446896"/>
              </p:ext>
            </p:extLst>
          </p:nvPr>
        </p:nvGraphicFramePr>
        <p:xfrm>
          <a:off x="1066800" y="2103120"/>
          <a:ext cx="4663440" cy="3749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8358F8C8-23B8-D13A-4BF4-965BD1C8B43E}"/>
              </a:ext>
            </a:extLst>
          </p:cNvPr>
          <p:cNvSpPr>
            <a:spLocks noGrp="1"/>
          </p:cNvSpPr>
          <p:nvPr>
            <p:ph sz="half" idx="2"/>
          </p:nvPr>
        </p:nvSpPr>
        <p:spPr/>
        <p:txBody>
          <a:bodyPr/>
          <a:lstStyle/>
          <a:p>
            <a:r>
              <a:rPr lang="en-US" dirty="0"/>
              <a:t>All courses follow ND State Standards for their applicable program area and courses</a:t>
            </a:r>
          </a:p>
          <a:p>
            <a:r>
              <a:rPr lang="en-US" dirty="0"/>
              <a:t>Usually purchase a vendor curriculum as our base content and add to it to make it more engaging and/or meet applicable standards.</a:t>
            </a:r>
          </a:p>
          <a:p>
            <a:r>
              <a:rPr lang="en-US" dirty="0"/>
              <a:t>All teachers are CTE certified in their respective field</a:t>
            </a:r>
          </a:p>
          <a:p>
            <a:endParaRPr lang="en-US" dirty="0"/>
          </a:p>
        </p:txBody>
      </p:sp>
      <p:pic>
        <p:nvPicPr>
          <p:cNvPr id="5" name="Picture 4" descr="Logo, company name&#10;&#10;Description automatically generated">
            <a:extLst>
              <a:ext uri="{FF2B5EF4-FFF2-40B4-BE49-F238E27FC236}">
                <a16:creationId xmlns:a16="http://schemas.microsoft.com/office/drawing/2014/main" id="{CEEE315A-B61F-7152-F00F-1C4A38851A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3480" y="4502425"/>
            <a:ext cx="1219999" cy="12199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97353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D136-9EA9-393A-B31E-B025EEB7979D}"/>
              </a:ext>
            </a:extLst>
          </p:cNvPr>
          <p:cNvSpPr>
            <a:spLocks noGrp="1"/>
          </p:cNvSpPr>
          <p:nvPr>
            <p:ph type="title"/>
          </p:nvPr>
        </p:nvSpPr>
        <p:spPr/>
        <p:txBody>
          <a:bodyPr/>
          <a:lstStyle/>
          <a:p>
            <a:r>
              <a:rPr lang="en-US" dirty="0"/>
              <a:t>Hands-on Learning </a:t>
            </a:r>
          </a:p>
        </p:txBody>
      </p:sp>
      <p:sp>
        <p:nvSpPr>
          <p:cNvPr id="3" name="Content Placeholder 2">
            <a:extLst>
              <a:ext uri="{FF2B5EF4-FFF2-40B4-BE49-F238E27FC236}">
                <a16:creationId xmlns:a16="http://schemas.microsoft.com/office/drawing/2014/main" id="{9FB87BE2-ADAD-765F-FD5E-844EA1DACC22}"/>
              </a:ext>
            </a:extLst>
          </p:cNvPr>
          <p:cNvSpPr>
            <a:spLocks noGrp="1"/>
          </p:cNvSpPr>
          <p:nvPr>
            <p:ph sz="half" idx="1"/>
          </p:nvPr>
        </p:nvSpPr>
        <p:spPr/>
        <p:txBody>
          <a:bodyPr>
            <a:normAutofit fontScale="92500" lnSpcReduction="20000"/>
          </a:bodyPr>
          <a:lstStyle/>
          <a:p>
            <a:r>
              <a:rPr lang="en-US" dirty="0"/>
              <a:t>Provide needed equipment/materials to the school sites for applicable class and/or hold Hands-on learning days that are the face-to-face lab application days to enhance students understanding and experiences of the online content.</a:t>
            </a:r>
          </a:p>
          <a:p>
            <a:r>
              <a:rPr lang="en-US" dirty="0"/>
              <a:t>Each course has a minimum of one hands-on learning day per semester; depending on course, may have up to five within a semester</a:t>
            </a:r>
          </a:p>
          <a:p>
            <a:r>
              <a:rPr lang="en-US" dirty="0"/>
              <a:t>Schools bring their applicable students to a central location </a:t>
            </a:r>
          </a:p>
          <a:p>
            <a:r>
              <a:rPr lang="en-US" dirty="0"/>
              <a:t>Reimburse schools for mileage per state rate</a:t>
            </a:r>
          </a:p>
          <a:p>
            <a:r>
              <a:rPr lang="en-US" dirty="0"/>
              <a:t>Equipment examples:  Aviation simulators and demo flights; Cameras and laptops, </a:t>
            </a:r>
            <a:r>
              <a:rPr lang="en-US" dirty="0" err="1"/>
              <a:t>RealCare</a:t>
            </a:r>
            <a:r>
              <a:rPr lang="en-US" dirty="0"/>
              <a:t> Babies delivered to schools; STEM materials; etc.</a:t>
            </a:r>
          </a:p>
        </p:txBody>
      </p:sp>
      <p:pic>
        <p:nvPicPr>
          <p:cNvPr id="6" name="Content Placeholder 5" descr="A group of people sitting at a table&#10;&#10;Description automatically generated with medium confidence">
            <a:extLst>
              <a:ext uri="{FF2B5EF4-FFF2-40B4-BE49-F238E27FC236}">
                <a16:creationId xmlns:a16="http://schemas.microsoft.com/office/drawing/2014/main" id="{3B993B57-2798-80CA-EC74-0C35F06F5E0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4867" b="24412"/>
          <a:stretch/>
        </p:blipFill>
        <p:spPr>
          <a:xfrm>
            <a:off x="8439151" y="3781870"/>
            <a:ext cx="2458184" cy="1990191"/>
          </a:xfrm>
          <a:prstGeom prst="rect">
            <a:avLst/>
          </a:prstGeom>
          <a:ln>
            <a:noFill/>
          </a:ln>
          <a:effectLst>
            <a:outerShdw blurRad="190500" dist="127000" algn="tl" rotWithShape="0">
              <a:srgbClr val="000000">
                <a:alpha val="70000"/>
              </a:srgbClr>
            </a:outerShdw>
          </a:effectLst>
        </p:spPr>
      </p:pic>
      <p:pic>
        <p:nvPicPr>
          <p:cNvPr id="8" name="Picture 7" descr="A picture containing person, wall, indoor, group&#10;&#10;Description automatically generated">
            <a:extLst>
              <a:ext uri="{FF2B5EF4-FFF2-40B4-BE49-F238E27FC236}">
                <a16:creationId xmlns:a16="http://schemas.microsoft.com/office/drawing/2014/main" id="{58360321-FAD8-C943-4835-91CDB27F6871}"/>
              </a:ext>
            </a:extLst>
          </p:cNvPr>
          <p:cNvPicPr>
            <a:picLocks noChangeAspect="1"/>
          </p:cNvPicPr>
          <p:nvPr/>
        </p:nvPicPr>
        <p:blipFill rotWithShape="1">
          <a:blip r:embed="rId3">
            <a:extLst>
              <a:ext uri="{28A0092B-C50C-407E-A947-70E740481C1C}">
                <a14:useLocalDpi xmlns:a14="http://schemas.microsoft.com/office/drawing/2010/main" val="0"/>
              </a:ext>
            </a:extLst>
          </a:blip>
          <a:srcRect t="28044" r="2147" b="21739"/>
          <a:stretch/>
        </p:blipFill>
        <p:spPr>
          <a:xfrm>
            <a:off x="7541955" y="1133061"/>
            <a:ext cx="3355379" cy="2295939"/>
          </a:xfrm>
          <a:prstGeom prst="rect">
            <a:avLst/>
          </a:prstGeom>
          <a:ln>
            <a:noFill/>
          </a:ln>
          <a:effectLst>
            <a:outerShdw blurRad="190500" dist="127000" algn="tl" rotWithShape="0">
              <a:srgbClr val="000000">
                <a:alpha val="70000"/>
              </a:srgbClr>
            </a:outerShdw>
          </a:effectLst>
        </p:spPr>
      </p:pic>
      <p:pic>
        <p:nvPicPr>
          <p:cNvPr id="10" name="Picture 9" descr="A picture containing person, indoor&#10;&#10;Description automatically generated">
            <a:extLst>
              <a:ext uri="{FF2B5EF4-FFF2-40B4-BE49-F238E27FC236}">
                <a16:creationId xmlns:a16="http://schemas.microsoft.com/office/drawing/2014/main" id="{9143975E-BD70-A152-415D-2BAE0309F00B}"/>
              </a:ext>
            </a:extLst>
          </p:cNvPr>
          <p:cNvPicPr>
            <a:picLocks noChangeAspect="1"/>
          </p:cNvPicPr>
          <p:nvPr/>
        </p:nvPicPr>
        <p:blipFill rotWithShape="1">
          <a:blip r:embed="rId4">
            <a:extLst>
              <a:ext uri="{28A0092B-C50C-407E-A947-70E740481C1C}">
                <a14:useLocalDpi xmlns:a14="http://schemas.microsoft.com/office/drawing/2010/main" val="0"/>
              </a:ext>
            </a:extLst>
          </a:blip>
          <a:srcRect t="12531" b="14283"/>
          <a:stretch/>
        </p:blipFill>
        <p:spPr>
          <a:xfrm>
            <a:off x="5998368" y="3781869"/>
            <a:ext cx="2039529" cy="1990191"/>
          </a:xfrm>
          <a:prstGeom prst="rect">
            <a:avLst/>
          </a:prstGeom>
          <a:ln>
            <a:noFill/>
          </a:ln>
          <a:effectLst>
            <a:outerShdw blurRad="190500" dist="127000" algn="tl" rotWithShape="0">
              <a:srgbClr val="000000">
                <a:alpha val="70000"/>
              </a:srgbClr>
            </a:outerShdw>
          </a:effectLst>
        </p:spPr>
      </p:pic>
    </p:spTree>
    <p:extLst>
      <p:ext uri="{BB962C8B-B14F-4D97-AF65-F5344CB8AC3E}">
        <p14:creationId xmlns:p14="http://schemas.microsoft.com/office/powerpoint/2010/main" val="3796153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sp>
      <p:sp>
        <p:nvSpPr>
          <p:cNvPr id="25" name="Rectangle 20">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D3364535-9190-86DC-49BC-B5A2E8A8092C}"/>
              </a:ext>
            </a:extLst>
          </p:cNvPr>
          <p:cNvSpPr>
            <a:spLocks noGrp="1"/>
          </p:cNvSpPr>
          <p:nvPr>
            <p:ph type="title"/>
          </p:nvPr>
        </p:nvSpPr>
        <p:spPr>
          <a:xfrm>
            <a:off x="676240" y="875324"/>
            <a:ext cx="3536510" cy="5093520"/>
          </a:xfrm>
        </p:spPr>
        <p:txBody>
          <a:bodyPr>
            <a:normAutofit/>
          </a:bodyPr>
          <a:lstStyle/>
          <a:p>
            <a:pPr algn="ctr"/>
            <a:r>
              <a:rPr lang="en-US">
                <a:solidFill>
                  <a:schemeClr val="tx1"/>
                </a:solidFill>
              </a:rPr>
              <a:t>Career Ready Practices</a:t>
            </a:r>
          </a:p>
        </p:txBody>
      </p:sp>
      <p:sp>
        <p:nvSpPr>
          <p:cNvPr id="3" name="Content Placeholder 2">
            <a:extLst>
              <a:ext uri="{FF2B5EF4-FFF2-40B4-BE49-F238E27FC236}">
                <a16:creationId xmlns:a16="http://schemas.microsoft.com/office/drawing/2014/main" id="{1B97ADD1-7878-8E2B-E4E2-E94DC633F853}"/>
              </a:ext>
            </a:extLst>
          </p:cNvPr>
          <p:cNvSpPr>
            <a:spLocks noGrp="1"/>
          </p:cNvSpPr>
          <p:nvPr>
            <p:ph idx="1"/>
          </p:nvPr>
        </p:nvSpPr>
        <p:spPr>
          <a:xfrm>
            <a:off x="5478124" y="559477"/>
            <a:ext cx="5647076" cy="5475563"/>
          </a:xfrm>
        </p:spPr>
        <p:txBody>
          <a:bodyPr anchor="ctr">
            <a:normAutofit/>
          </a:bodyPr>
          <a:lstStyle/>
          <a:p>
            <a:pPr>
              <a:lnSpc>
                <a:spcPct val="90000"/>
              </a:lnSpc>
            </a:pPr>
            <a:r>
              <a:rPr lang="en-US" sz="2000"/>
              <a:t>Students are assessed throughout the semester, including hands-on learning days, on the following:</a:t>
            </a:r>
          </a:p>
          <a:p>
            <a:pPr lvl="1">
              <a:lnSpc>
                <a:spcPct val="90000"/>
              </a:lnSpc>
            </a:pPr>
            <a:r>
              <a:rPr lang="en-US" sz="2000"/>
              <a:t>Responsible Citizen (i.e. Responsibility, Time Management, etc.)</a:t>
            </a:r>
          </a:p>
          <a:p>
            <a:pPr lvl="1">
              <a:lnSpc>
                <a:spcPct val="90000"/>
              </a:lnSpc>
            </a:pPr>
            <a:r>
              <a:rPr lang="en-US" sz="2000"/>
              <a:t>Communication (i.e. Communicating well, asking for assistance when needed, etc.)</a:t>
            </a:r>
          </a:p>
          <a:p>
            <a:pPr lvl="1">
              <a:lnSpc>
                <a:spcPct val="90000"/>
              </a:lnSpc>
            </a:pPr>
            <a:r>
              <a:rPr lang="en-US" sz="2000"/>
              <a:t>Problem Solving (i.e. learning from mistakes, perseverance: attempting to solve issues without immediately giving up, etc.)</a:t>
            </a:r>
          </a:p>
          <a:p>
            <a:pPr lvl="1">
              <a:lnSpc>
                <a:spcPct val="90000"/>
              </a:lnSpc>
            </a:pPr>
            <a:r>
              <a:rPr lang="en-US" sz="2000"/>
              <a:t>Technical Skills (i.e. Using resources to complete work or resolve issues, reading/interpreting, etc.)</a:t>
            </a:r>
          </a:p>
          <a:p>
            <a:pPr lvl="1">
              <a:lnSpc>
                <a:spcPct val="90000"/>
              </a:lnSpc>
            </a:pPr>
            <a:r>
              <a:rPr lang="en-US" sz="2000"/>
              <a:t>Teamwork (i.e. participating in hands-on learning, engaging actively and positively with others, etc.)</a:t>
            </a:r>
          </a:p>
          <a:p>
            <a:pPr lvl="1">
              <a:lnSpc>
                <a:spcPct val="90000"/>
              </a:lnSpc>
            </a:pPr>
            <a:endParaRPr lang="en-US" sz="2000"/>
          </a:p>
          <a:p>
            <a:pPr marL="274320" lvl="1" indent="0">
              <a:lnSpc>
                <a:spcPct val="90000"/>
              </a:lnSpc>
              <a:buNone/>
            </a:pPr>
            <a:r>
              <a:rPr lang="en-US" sz="2000"/>
              <a:t>Reports are printed and mailed to each participating school for each student to send home with their local report cards</a:t>
            </a:r>
          </a:p>
          <a:p>
            <a:pPr marL="274320" lvl="1" indent="0">
              <a:lnSpc>
                <a:spcPct val="90000"/>
              </a:lnSpc>
              <a:buNone/>
            </a:pPr>
            <a:endParaRPr lang="en-US" sz="2000" dirty="0"/>
          </a:p>
        </p:txBody>
      </p:sp>
    </p:spTree>
    <p:extLst>
      <p:ext uri="{BB962C8B-B14F-4D97-AF65-F5344CB8AC3E}">
        <p14:creationId xmlns:p14="http://schemas.microsoft.com/office/powerpoint/2010/main" val="178074419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B795FE-15BF-461D-9F54-2A2BAF813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9" name="Rectangle 18">
            <a:extLst>
              <a:ext uri="{FF2B5EF4-FFF2-40B4-BE49-F238E27FC236}">
                <a16:creationId xmlns:a16="http://schemas.microsoft.com/office/drawing/2014/main" id="{CB260B1E-F9C9-4E2E-8361-8E735E296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21" name="Rectangle 20">
            <a:extLst>
              <a:ext uri="{FF2B5EF4-FFF2-40B4-BE49-F238E27FC236}">
                <a16:creationId xmlns:a16="http://schemas.microsoft.com/office/drawing/2014/main" id="{23EBFBD2-DA69-40F0-9B41-6AA12C08F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6E085B8-E6D9-4530-9AE3-4C2B79CE4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D05C5AE-2D13-D028-711B-11BCD0707D75}"/>
              </a:ext>
            </a:extLst>
          </p:cNvPr>
          <p:cNvSpPr>
            <a:spLocks noGrp="1"/>
          </p:cNvSpPr>
          <p:nvPr>
            <p:ph type="title"/>
          </p:nvPr>
        </p:nvSpPr>
        <p:spPr>
          <a:xfrm>
            <a:off x="748934" y="642593"/>
            <a:ext cx="6736084" cy="1744183"/>
          </a:xfrm>
        </p:spPr>
        <p:txBody>
          <a:bodyPr vert="horz" lIns="91440" tIns="45720" rIns="91440" bIns="45720" rtlCol="0" anchor="ctr">
            <a:normAutofit/>
          </a:bodyPr>
          <a:lstStyle/>
          <a:p>
            <a:r>
              <a:rPr lang="en-US" sz="4800"/>
              <a:t>Mobile Lab Programming</a:t>
            </a:r>
          </a:p>
        </p:txBody>
      </p:sp>
      <p:pic>
        <p:nvPicPr>
          <p:cNvPr id="8" name="Picture 7" descr="A chef preparing food in a kitchen&#10;&#10;Description automatically generated with low confidence">
            <a:extLst>
              <a:ext uri="{FF2B5EF4-FFF2-40B4-BE49-F238E27FC236}">
                <a16:creationId xmlns:a16="http://schemas.microsoft.com/office/drawing/2014/main" id="{F960BDDA-7A29-01F1-3480-CE65166B90D9}"/>
              </a:ext>
            </a:extLst>
          </p:cNvPr>
          <p:cNvPicPr>
            <a:picLocks noChangeAspect="1"/>
          </p:cNvPicPr>
          <p:nvPr/>
        </p:nvPicPr>
        <p:blipFill rotWithShape="1">
          <a:blip r:embed="rId2">
            <a:extLst>
              <a:ext uri="{28A0092B-C50C-407E-A947-70E740481C1C}">
                <a14:useLocalDpi xmlns:a14="http://schemas.microsoft.com/office/drawing/2010/main" val="0"/>
              </a:ext>
            </a:extLst>
          </a:blip>
          <a:srcRect t="27862" r="-1" b="3139"/>
          <a:stretch/>
        </p:blipFill>
        <p:spPr>
          <a:xfrm>
            <a:off x="7972610" y="237745"/>
            <a:ext cx="3981644" cy="2060448"/>
          </a:xfrm>
          <a:prstGeom prst="rect">
            <a:avLst/>
          </a:prstGeom>
          <a:ln>
            <a:noFill/>
          </a:ln>
          <a:effectLst>
            <a:softEdge rad="112500"/>
          </a:effectLst>
        </p:spPr>
      </p:pic>
      <p:sp>
        <p:nvSpPr>
          <p:cNvPr id="3" name="Content Placeholder 2">
            <a:extLst>
              <a:ext uri="{FF2B5EF4-FFF2-40B4-BE49-F238E27FC236}">
                <a16:creationId xmlns:a16="http://schemas.microsoft.com/office/drawing/2014/main" id="{409FA5A8-ABC7-BDF9-AA22-89376319F7D1}"/>
              </a:ext>
            </a:extLst>
          </p:cNvPr>
          <p:cNvSpPr>
            <a:spLocks noGrp="1"/>
          </p:cNvSpPr>
          <p:nvPr>
            <p:ph sz="half" idx="1"/>
          </p:nvPr>
        </p:nvSpPr>
        <p:spPr>
          <a:xfrm>
            <a:off x="748934" y="2386584"/>
            <a:ext cx="6608101" cy="3648456"/>
          </a:xfrm>
        </p:spPr>
        <p:txBody>
          <a:bodyPr vert="horz" lIns="91440" tIns="45720" rIns="91440" bIns="45720" rtlCol="0">
            <a:normAutofit/>
          </a:bodyPr>
          <a:lstStyle/>
          <a:p>
            <a:pPr marL="0" indent="0">
              <a:buNone/>
            </a:pPr>
            <a:r>
              <a:rPr lang="en-US" sz="2400" b="1" dirty="0"/>
              <a:t>Mobile Meats Lab</a:t>
            </a:r>
          </a:p>
          <a:p>
            <a:r>
              <a:rPr lang="en-US" dirty="0"/>
              <a:t>To enhance local Ag or FCS programs at member schools</a:t>
            </a:r>
          </a:p>
          <a:p>
            <a:r>
              <a:rPr lang="en-US" dirty="0"/>
              <a:t>Custom Exempt Mobile Meats Processing Labs approved by the ND Dept of Agriculture</a:t>
            </a:r>
          </a:p>
          <a:p>
            <a:r>
              <a:rPr lang="en-US" dirty="0"/>
              <a:t>Inspected 4+ x per year</a:t>
            </a:r>
          </a:p>
          <a:p>
            <a:r>
              <a:rPr lang="en-US" dirty="0"/>
              <a:t>Required teacher training prior to use</a:t>
            </a:r>
          </a:p>
          <a:p>
            <a:r>
              <a:rPr lang="en-US" dirty="0"/>
              <a:t>Six weeks per school</a:t>
            </a:r>
          </a:p>
          <a:p>
            <a:r>
              <a:rPr lang="en-US" dirty="0"/>
              <a:t>Community donations, grants, and school shared cost model for remaining expenses</a:t>
            </a:r>
          </a:p>
          <a:p>
            <a:pPr marL="0"/>
            <a:endParaRPr lang="en-US" dirty="0"/>
          </a:p>
        </p:txBody>
      </p:sp>
      <p:sp>
        <p:nvSpPr>
          <p:cNvPr id="25" name="Rectangle 24">
            <a:extLst>
              <a:ext uri="{FF2B5EF4-FFF2-40B4-BE49-F238E27FC236}">
                <a16:creationId xmlns:a16="http://schemas.microsoft.com/office/drawing/2014/main" id="{4F2304C2-1AD0-4AFD-93A0-BB1D998E0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7378773" cy="6108192"/>
          </a:xfrm>
          <a:prstGeom prst="rect">
            <a:avLst/>
          </a:prstGeom>
          <a:noFill/>
          <a:ln w="6350" cap="sq" cmpd="sng" algn="ctr">
            <a:solidFill>
              <a:schemeClr val="tx1">
                <a:lumMod val="75000"/>
                <a:lumOff val="25000"/>
              </a:schemeClr>
            </a:solidFill>
            <a:prstDash val="solid"/>
            <a:miter lim="800000"/>
          </a:ln>
          <a:effectLst/>
        </p:spPr>
      </p:sp>
      <p:pic>
        <p:nvPicPr>
          <p:cNvPr id="10" name="Picture 9" descr="A picture containing person, indoor, floor&#10;&#10;Description automatically generated">
            <a:extLst>
              <a:ext uri="{FF2B5EF4-FFF2-40B4-BE49-F238E27FC236}">
                <a16:creationId xmlns:a16="http://schemas.microsoft.com/office/drawing/2014/main" id="{00E91EF7-E485-489A-0A8E-AF2D36A0A7C6}"/>
              </a:ext>
            </a:extLst>
          </p:cNvPr>
          <p:cNvPicPr>
            <a:picLocks noChangeAspect="1"/>
          </p:cNvPicPr>
          <p:nvPr/>
        </p:nvPicPr>
        <p:blipFill rotWithShape="1">
          <a:blip r:embed="rId3">
            <a:extLst>
              <a:ext uri="{28A0092B-C50C-407E-A947-70E740481C1C}">
                <a14:useLocalDpi xmlns:a14="http://schemas.microsoft.com/office/drawing/2010/main" val="0"/>
              </a:ext>
            </a:extLst>
          </a:blip>
          <a:srcRect t="10265" r="-1" b="22369"/>
          <a:stretch/>
        </p:blipFill>
        <p:spPr>
          <a:xfrm>
            <a:off x="7972615" y="2380488"/>
            <a:ext cx="3981643" cy="2078737"/>
          </a:xfrm>
          <a:prstGeom prst="rect">
            <a:avLst/>
          </a:prstGeom>
          <a:ln>
            <a:noFill/>
          </a:ln>
          <a:effectLst>
            <a:softEdge rad="112500"/>
          </a:effectLst>
        </p:spPr>
      </p:pic>
      <p:pic>
        <p:nvPicPr>
          <p:cNvPr id="6" name="Content Placeholder 5" descr="A picture containing text, road, sky, outdoor&#10;&#10;Description automatically generated">
            <a:extLst>
              <a:ext uri="{FF2B5EF4-FFF2-40B4-BE49-F238E27FC236}">
                <a16:creationId xmlns:a16="http://schemas.microsoft.com/office/drawing/2014/main" id="{F4401F53-BA17-9DC5-90F2-2D5D74C737CD}"/>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4696" r="-1" b="32403"/>
          <a:stretch/>
        </p:blipFill>
        <p:spPr>
          <a:xfrm>
            <a:off x="7972613" y="4541520"/>
            <a:ext cx="3981643" cy="2078736"/>
          </a:xfrm>
          <a:prstGeom prst="rect">
            <a:avLst/>
          </a:prstGeom>
          <a:ln>
            <a:noFill/>
          </a:ln>
          <a:effectLst>
            <a:softEdge rad="112500"/>
          </a:effectLst>
        </p:spPr>
      </p:pic>
    </p:spTree>
    <p:extLst>
      <p:ext uri="{BB962C8B-B14F-4D97-AF65-F5344CB8AC3E}">
        <p14:creationId xmlns:p14="http://schemas.microsoft.com/office/powerpoint/2010/main" val="1647480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A616-5AE9-8AE6-9513-D53B8EDC0E84}"/>
              </a:ext>
            </a:extLst>
          </p:cNvPr>
          <p:cNvSpPr>
            <a:spLocks noGrp="1"/>
          </p:cNvSpPr>
          <p:nvPr>
            <p:ph type="title"/>
          </p:nvPr>
        </p:nvSpPr>
        <p:spPr/>
        <p:txBody>
          <a:bodyPr/>
          <a:lstStyle/>
          <a:p>
            <a:r>
              <a:rPr lang="en-US" dirty="0"/>
              <a:t>Mobile Lab Programming – Cont.</a:t>
            </a:r>
          </a:p>
        </p:txBody>
      </p:sp>
      <p:sp>
        <p:nvSpPr>
          <p:cNvPr id="3" name="Content Placeholder 2">
            <a:extLst>
              <a:ext uri="{FF2B5EF4-FFF2-40B4-BE49-F238E27FC236}">
                <a16:creationId xmlns:a16="http://schemas.microsoft.com/office/drawing/2014/main" id="{452DE3B6-17B0-1D6E-00DD-9B948CD04EBE}"/>
              </a:ext>
            </a:extLst>
          </p:cNvPr>
          <p:cNvSpPr>
            <a:spLocks noGrp="1"/>
          </p:cNvSpPr>
          <p:nvPr>
            <p:ph sz="half" idx="1"/>
          </p:nvPr>
        </p:nvSpPr>
        <p:spPr/>
        <p:txBody>
          <a:bodyPr>
            <a:normAutofit fontScale="92500" lnSpcReduction="10000"/>
          </a:bodyPr>
          <a:lstStyle/>
          <a:p>
            <a:pPr marL="0" indent="0">
              <a:buNone/>
            </a:pPr>
            <a:r>
              <a:rPr lang="en-US" sz="2400" b="1" dirty="0"/>
              <a:t>Mobile Parenting </a:t>
            </a:r>
          </a:p>
          <a:p>
            <a:r>
              <a:rPr lang="en-US" dirty="0"/>
              <a:t>To enhance FCS programs at local member schools; not through our online/hybrid courses</a:t>
            </a:r>
          </a:p>
          <a:p>
            <a:r>
              <a:rPr lang="en-US" dirty="0"/>
              <a:t>Focus on fetal development, birth stages, infant CPR &amp; choking, and infant care</a:t>
            </a:r>
          </a:p>
          <a:p>
            <a:pPr lvl="1"/>
            <a:r>
              <a:rPr lang="en-US" dirty="0"/>
              <a:t>5 regular </a:t>
            </a:r>
            <a:r>
              <a:rPr lang="en-US" dirty="0" err="1"/>
              <a:t>RealCare</a:t>
            </a:r>
            <a:r>
              <a:rPr lang="en-US" dirty="0"/>
              <a:t> babies, 2 Fetal Alcohol Syndrome babies, 2 Drug addicted babies, 2 Shaken care babies, 1 CPR infant, 1 choking infant</a:t>
            </a:r>
          </a:p>
          <a:p>
            <a:pPr lvl="1"/>
            <a:r>
              <a:rPr lang="en-US" dirty="0"/>
              <a:t>2 empathy bellies</a:t>
            </a:r>
          </a:p>
          <a:p>
            <a:r>
              <a:rPr lang="en-US" dirty="0"/>
              <a:t>Equipment is transported to seven schools (up to 8) per school year for 4 weeks each</a:t>
            </a:r>
          </a:p>
          <a:p>
            <a:r>
              <a:rPr lang="en-US" dirty="0"/>
              <a:t>Community donations, grants, and school shared cost model for remaining expenses</a:t>
            </a:r>
          </a:p>
        </p:txBody>
      </p:sp>
      <p:pic>
        <p:nvPicPr>
          <p:cNvPr id="6" name="Content Placeholder 5" descr="A picture containing text, person, indoor, desk&#10;&#10;Description automatically generated">
            <a:extLst>
              <a:ext uri="{FF2B5EF4-FFF2-40B4-BE49-F238E27FC236}">
                <a16:creationId xmlns:a16="http://schemas.microsoft.com/office/drawing/2014/main" id="{6537E696-C513-B499-D094-77A67A7F8B1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30240" y="2430741"/>
            <a:ext cx="2461280" cy="3281706"/>
          </a:xfrm>
          <a:prstGeom prst="rect">
            <a:avLst/>
          </a:prstGeom>
          <a:solidFill>
            <a:srgbClr val="FFFFFF">
              <a:shade val="85000"/>
            </a:srgbClr>
          </a:solidFill>
          <a:ln w="88900" cap="sq">
            <a:solidFill>
              <a:srgbClr val="FFFFFF"/>
            </a:solidFill>
            <a:miter lim="800000"/>
          </a:ln>
          <a:effectLst>
            <a:outerShdw blurRad="55000" dist="127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erson holding a baby&#10;&#10;Description automatically generated">
            <a:extLst>
              <a:ext uri="{FF2B5EF4-FFF2-40B4-BE49-F238E27FC236}">
                <a16:creationId xmlns:a16="http://schemas.microsoft.com/office/drawing/2014/main" id="{196E79F4-4660-FCBC-DB75-E3E08D89A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6315" y="2430741"/>
            <a:ext cx="2461280" cy="3281706"/>
          </a:xfrm>
          <a:prstGeom prst="rect">
            <a:avLst/>
          </a:prstGeom>
          <a:solidFill>
            <a:srgbClr val="FFFFFF">
              <a:shade val="85000"/>
            </a:srgbClr>
          </a:solidFill>
          <a:ln w="88900" cap="sq">
            <a:solidFill>
              <a:srgbClr val="FFFFFF"/>
            </a:solidFill>
            <a:miter lim="800000"/>
          </a:ln>
          <a:effectLst>
            <a:outerShdw blurRad="55000" dist="127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text, outdoor, snow, van&#10;&#10;Description automatically generated">
            <a:extLst>
              <a:ext uri="{FF2B5EF4-FFF2-40B4-BE49-F238E27FC236}">
                <a16:creationId xmlns:a16="http://schemas.microsoft.com/office/drawing/2014/main" id="{0846B384-F54A-AA3B-EEEC-61A440367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755" y="985520"/>
            <a:ext cx="1676400" cy="1117600"/>
          </a:xfrm>
          <a:prstGeom prst="rect">
            <a:avLst/>
          </a:prstGeom>
          <a:solidFill>
            <a:srgbClr val="FFFFFF">
              <a:shade val="85000"/>
            </a:srgbClr>
          </a:solidFill>
          <a:ln w="88900" cap="sq">
            <a:solidFill>
              <a:srgbClr val="FFFFFF"/>
            </a:solidFill>
            <a:miter lim="800000"/>
          </a:ln>
          <a:effectLst>
            <a:outerShdw blurRad="55000" dist="127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0607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s of gold coins">
            <a:extLst>
              <a:ext uri="{FF2B5EF4-FFF2-40B4-BE49-F238E27FC236}">
                <a16:creationId xmlns:a16="http://schemas.microsoft.com/office/drawing/2014/main" id="{2ABF73AA-2F4A-2F39-07FE-8526B51BAAAB}"/>
              </a:ext>
            </a:extLst>
          </p:cNvPr>
          <p:cNvPicPr>
            <a:picLocks noChangeAspect="1"/>
          </p:cNvPicPr>
          <p:nvPr/>
        </p:nvPicPr>
        <p:blipFill rotWithShape="1">
          <a:blip r:embed="rId2">
            <a:extLst>
              <a:ext uri="{28A0092B-C50C-407E-A947-70E740481C1C}">
                <a14:useLocalDpi xmlns:a14="http://schemas.microsoft.com/office/drawing/2010/main" val="0"/>
              </a:ext>
            </a:extLst>
          </a:blip>
          <a:srcRect l="21928" r="15851" b="-1"/>
          <a:stretch/>
        </p:blipFill>
        <p:spPr>
          <a:xfrm>
            <a:off x="20" y="10"/>
            <a:ext cx="6392647" cy="6857990"/>
          </a:xfrm>
          <a:prstGeom prst="rect">
            <a:avLst/>
          </a:prstGeom>
        </p:spPr>
      </p:pic>
      <p:sp>
        <p:nvSpPr>
          <p:cNvPr id="12" name="Rectangle 11">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A99D8-8534-E42C-8164-24B8CABA376E}"/>
              </a:ext>
            </a:extLst>
          </p:cNvPr>
          <p:cNvSpPr>
            <a:spLocks noGrp="1"/>
          </p:cNvSpPr>
          <p:nvPr>
            <p:ph type="title"/>
          </p:nvPr>
        </p:nvSpPr>
        <p:spPr>
          <a:xfrm>
            <a:off x="7064082" y="642594"/>
            <a:ext cx="4472921" cy="1371600"/>
          </a:xfrm>
        </p:spPr>
        <p:txBody>
          <a:bodyPr>
            <a:normAutofit/>
          </a:bodyPr>
          <a:lstStyle/>
          <a:p>
            <a:r>
              <a:rPr lang="en-US" sz="4000"/>
              <a:t>Program Funding</a:t>
            </a:r>
          </a:p>
        </p:txBody>
      </p:sp>
      <p:sp>
        <p:nvSpPr>
          <p:cNvPr id="3" name="Content Placeholder 2">
            <a:extLst>
              <a:ext uri="{FF2B5EF4-FFF2-40B4-BE49-F238E27FC236}">
                <a16:creationId xmlns:a16="http://schemas.microsoft.com/office/drawing/2014/main" id="{4C191777-7964-1C94-DCDC-FE452D951438}"/>
              </a:ext>
            </a:extLst>
          </p:cNvPr>
          <p:cNvSpPr>
            <a:spLocks noGrp="1"/>
          </p:cNvSpPr>
          <p:nvPr>
            <p:ph idx="1"/>
          </p:nvPr>
        </p:nvSpPr>
        <p:spPr>
          <a:xfrm>
            <a:off x="7064082" y="2103120"/>
            <a:ext cx="4472922" cy="3931920"/>
          </a:xfrm>
        </p:spPr>
        <p:txBody>
          <a:bodyPr>
            <a:normAutofit/>
          </a:bodyPr>
          <a:lstStyle/>
          <a:p>
            <a:pPr>
              <a:lnSpc>
                <a:spcPct val="90000"/>
              </a:lnSpc>
            </a:pPr>
            <a:r>
              <a:rPr lang="en-US" dirty="0"/>
              <a:t>Overall about a $1.2m annual budget; we do not receive Perkins dollars; we are eligible for grant dollars through State CTE Dept</a:t>
            </a:r>
          </a:p>
          <a:p>
            <a:pPr>
              <a:lnSpc>
                <a:spcPct val="90000"/>
              </a:lnSpc>
            </a:pPr>
            <a:r>
              <a:rPr lang="en-US" dirty="0"/>
              <a:t>Receive reimbursement from the ND State CTE Dept; 40% base with 4% for each participating school in a program area for salary/benefits/travel/supplemental</a:t>
            </a:r>
          </a:p>
          <a:p>
            <a:pPr>
              <a:lnSpc>
                <a:spcPct val="90000"/>
              </a:lnSpc>
            </a:pPr>
            <a:r>
              <a:rPr lang="en-US" dirty="0"/>
              <a:t>Membership fees: $2,000/</a:t>
            </a:r>
            <a:r>
              <a:rPr lang="en-US" dirty="0" err="1"/>
              <a:t>yr</a:t>
            </a:r>
            <a:r>
              <a:rPr lang="en-US" dirty="0"/>
              <a:t> per district</a:t>
            </a:r>
          </a:p>
          <a:p>
            <a:pPr>
              <a:lnSpc>
                <a:spcPct val="90000"/>
              </a:lnSpc>
            </a:pPr>
            <a:r>
              <a:rPr lang="en-US" dirty="0"/>
              <a:t>Course enrollment fees: $250/course per semester per student</a:t>
            </a:r>
          </a:p>
          <a:p>
            <a:pPr>
              <a:lnSpc>
                <a:spcPct val="90000"/>
              </a:lnSpc>
            </a:pPr>
            <a:r>
              <a:rPr lang="en-US" dirty="0"/>
              <a:t>Mobile Labs: Community partnership donations, grants, district cost shared remaining expenses</a:t>
            </a:r>
          </a:p>
        </p:txBody>
      </p:sp>
    </p:spTree>
    <p:extLst>
      <p:ext uri="{BB962C8B-B14F-4D97-AF65-F5344CB8AC3E}">
        <p14:creationId xmlns:p14="http://schemas.microsoft.com/office/powerpoint/2010/main" val="816349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3A9EA19E-36EE-8505-B1C6-54F6F83AEC1F}"/>
              </a:ext>
            </a:extLst>
          </p:cNvPr>
          <p:cNvSpPr>
            <a:spLocks noGrp="1"/>
          </p:cNvSpPr>
          <p:nvPr>
            <p:ph type="title"/>
          </p:nvPr>
        </p:nvSpPr>
        <p:spPr>
          <a:xfrm>
            <a:off x="866440" y="1000370"/>
            <a:ext cx="3462079" cy="4857262"/>
          </a:xfrm>
        </p:spPr>
        <p:txBody>
          <a:bodyPr>
            <a:normAutofit/>
          </a:bodyPr>
          <a:lstStyle/>
          <a:p>
            <a:pPr algn="r"/>
            <a:r>
              <a:rPr lang="en-US">
                <a:solidFill>
                  <a:srgbClr val="FFFFFF"/>
                </a:solidFill>
              </a:rPr>
              <a:t>Comments from students and schools</a:t>
            </a:r>
          </a:p>
        </p:txBody>
      </p:sp>
      <p:sp>
        <p:nvSpPr>
          <p:cNvPr id="3" name="Content Placeholder 2">
            <a:extLst>
              <a:ext uri="{FF2B5EF4-FFF2-40B4-BE49-F238E27FC236}">
                <a16:creationId xmlns:a16="http://schemas.microsoft.com/office/drawing/2014/main" id="{FF5CCA90-C70E-01E1-1E52-821B0BD2AF93}"/>
              </a:ext>
            </a:extLst>
          </p:cNvPr>
          <p:cNvSpPr>
            <a:spLocks noGrp="1"/>
          </p:cNvSpPr>
          <p:nvPr>
            <p:ph idx="1"/>
          </p:nvPr>
        </p:nvSpPr>
        <p:spPr>
          <a:xfrm>
            <a:off x="4963691" y="1000370"/>
            <a:ext cx="6212310" cy="4857262"/>
          </a:xfrm>
        </p:spPr>
        <p:txBody>
          <a:bodyPr anchor="ctr">
            <a:normAutofit/>
          </a:bodyPr>
          <a:lstStyle/>
          <a:p>
            <a:pPr marL="0" marR="0" indent="0">
              <a:lnSpc>
                <a:spcPct val="90000"/>
              </a:lnSpc>
              <a:spcBef>
                <a:spcPts val="0"/>
              </a:spcBef>
              <a:spcAft>
                <a:spcPts val="0"/>
              </a:spcAft>
              <a:buNone/>
            </a:pPr>
            <a:r>
              <a:rPr lang="en-US" sz="1400">
                <a:solidFill>
                  <a:srgbClr val="FFFFFF"/>
                </a:solidFill>
                <a:effectLst/>
                <a:latin typeface="Times New Roman" panose="02020603050405020304" pitchFamily="18" charset="0"/>
                <a:ea typeface="Impact" panose="020B0806030902050204" pitchFamily="34" charset="0"/>
                <a:cs typeface="Times New Roman" panose="02020603050405020304" pitchFamily="18" charset="0"/>
              </a:rPr>
              <a:t>“Our teacher is so awesome; she is so personable.  She is very organized and easy to get ahold of.  Hands-on learning days were really good as we got to do the things we are learning online.  We also got to meet and interact with other students from other schools interested in possible medical careers.”  -Medical Careers I student, Flasher High School</a:t>
            </a: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marL="0" marR="0" indent="0">
              <a:lnSpc>
                <a:spcPct val="90000"/>
              </a:lnSpc>
              <a:spcBef>
                <a:spcPts val="0"/>
              </a:spcBef>
              <a:spcAft>
                <a:spcPts val="0"/>
              </a:spcAft>
              <a:buNone/>
            </a:pPr>
            <a:endParaRPr lang="en-US" sz="1400">
              <a:solidFill>
                <a:srgbClr val="FFFFFF"/>
              </a:solidFill>
              <a:latin typeface="Times New Roman" panose="02020603050405020304" pitchFamily="18" charset="0"/>
              <a:ea typeface="Impact" panose="020B0806030902050204" pitchFamily="34" charset="0"/>
              <a:cs typeface="Times New Roman" panose="02020603050405020304" pitchFamily="18" charset="0"/>
            </a:endParaRPr>
          </a:p>
          <a:p>
            <a:pPr marL="0" marR="0" indent="0">
              <a:lnSpc>
                <a:spcPct val="90000"/>
              </a:lnSpc>
              <a:spcBef>
                <a:spcPts val="0"/>
              </a:spcBef>
              <a:spcAft>
                <a:spcPts val="0"/>
              </a:spcAft>
              <a:buNone/>
            </a:pPr>
            <a:r>
              <a:rPr lang="en-US" sz="1400">
                <a:solidFill>
                  <a:srgbClr val="FFFFFF"/>
                </a:solidFill>
                <a:effectLst/>
                <a:latin typeface="Times New Roman" panose="02020603050405020304" pitchFamily="18" charset="0"/>
                <a:ea typeface="Impact" panose="020B0806030902050204" pitchFamily="34" charset="0"/>
                <a:cs typeface="Times New Roman" panose="02020603050405020304" pitchFamily="18" charset="0"/>
              </a:rPr>
              <a:t>“I enrolled in the CRACTC Independent Living class to help me qualify for the State CTE Scholarship.  I like the information in the class as I get ready for college and won’t be around my family; it is helping me prepare for that.  I really enjoy my teacher as I’ve had other classes with her in the past.  She communicates with me really quickly when I have questions.  I also really like the hands-on days that we have too.”  -Independent Living student, Minot Bishop Ryan High School</a:t>
            </a: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marL="0" marR="0">
              <a:lnSpc>
                <a:spcPct val="90000"/>
              </a:lnSpc>
              <a:spcBef>
                <a:spcPts val="0"/>
              </a:spcBef>
              <a:spcAft>
                <a:spcPts val="0"/>
              </a:spcAft>
            </a:pP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marL="0" marR="0" indent="0">
              <a:lnSpc>
                <a:spcPct val="90000"/>
              </a:lnSpc>
              <a:spcBef>
                <a:spcPts val="0"/>
              </a:spcBef>
              <a:spcAft>
                <a:spcPts val="0"/>
              </a:spcAft>
              <a:buNone/>
            </a:pPr>
            <a:r>
              <a:rPr lang="en-US" sz="1400">
                <a:solidFill>
                  <a:srgbClr val="FFFFFF"/>
                </a:solidFill>
                <a:effectLst/>
                <a:latin typeface="Times New Roman" panose="02020603050405020304" pitchFamily="18" charset="0"/>
                <a:ea typeface="Impact" panose="020B0806030902050204" pitchFamily="34" charset="0"/>
                <a:cs typeface="Times New Roman" panose="02020603050405020304" pitchFamily="18" charset="0"/>
              </a:rPr>
              <a:t>“The opportunities that are provided for students through the CRACTC are so valuable.  We have about 100 student enrollments per semester taking classes through CRACTC that they normally would not be able to take otherwise.  The programming that is provided has given my students the ability to take classes in almost every career cluster, which has greatly impacted how many of our students receive the North Dakota Academic or CTE scholarships.  Students love the hands-on, applicable, real-world content!  The classes through the CRACTC have provided students with foundational knowledge in future careers, and many of these classes have solidified their career choices.”  -Counselor, St Mary’s High School</a:t>
            </a: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a:lnSpc>
                <a:spcPct val="90000"/>
              </a:lnSpc>
            </a:pPr>
            <a:endParaRPr lang="en-US" sz="1400">
              <a:solidFill>
                <a:srgbClr val="FFFFFF"/>
              </a:solidFill>
            </a:endParaRPr>
          </a:p>
        </p:txBody>
      </p:sp>
    </p:spTree>
    <p:extLst>
      <p:ext uri="{BB962C8B-B14F-4D97-AF65-F5344CB8AC3E}">
        <p14:creationId xmlns:p14="http://schemas.microsoft.com/office/powerpoint/2010/main" val="3906238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CBD8FA1A-802F-6507-8462-DB75968EF9D6}"/>
              </a:ext>
            </a:extLst>
          </p:cNvPr>
          <p:cNvSpPr>
            <a:spLocks noGrp="1"/>
          </p:cNvSpPr>
          <p:nvPr>
            <p:ph type="title"/>
          </p:nvPr>
        </p:nvSpPr>
        <p:spPr>
          <a:xfrm>
            <a:off x="866440" y="1000370"/>
            <a:ext cx="3462079" cy="4857262"/>
          </a:xfrm>
        </p:spPr>
        <p:txBody>
          <a:bodyPr>
            <a:normAutofit/>
          </a:bodyPr>
          <a:lstStyle/>
          <a:p>
            <a:pPr algn="r"/>
            <a:r>
              <a:rPr lang="en-US">
                <a:solidFill>
                  <a:srgbClr val="FFFFFF"/>
                </a:solidFill>
              </a:rPr>
              <a:t>Comments Cont.</a:t>
            </a:r>
          </a:p>
        </p:txBody>
      </p:sp>
      <p:sp>
        <p:nvSpPr>
          <p:cNvPr id="3" name="Content Placeholder 2">
            <a:extLst>
              <a:ext uri="{FF2B5EF4-FFF2-40B4-BE49-F238E27FC236}">
                <a16:creationId xmlns:a16="http://schemas.microsoft.com/office/drawing/2014/main" id="{0B102AA0-D54F-8E81-8DA2-1E42AFE315AF}"/>
              </a:ext>
            </a:extLst>
          </p:cNvPr>
          <p:cNvSpPr>
            <a:spLocks noGrp="1"/>
          </p:cNvSpPr>
          <p:nvPr>
            <p:ph idx="1"/>
          </p:nvPr>
        </p:nvSpPr>
        <p:spPr>
          <a:xfrm>
            <a:off x="4963691" y="1000370"/>
            <a:ext cx="6212310" cy="4857262"/>
          </a:xfrm>
        </p:spPr>
        <p:txBody>
          <a:bodyPr anchor="ctr">
            <a:normAutofit/>
          </a:bodyPr>
          <a:lstStyle/>
          <a:p>
            <a:pPr marL="0" marR="0" indent="0">
              <a:lnSpc>
                <a:spcPct val="90000"/>
              </a:lnSpc>
              <a:spcBef>
                <a:spcPts val="0"/>
              </a:spcBef>
              <a:spcAft>
                <a:spcPts val="0"/>
              </a:spcAft>
              <a:buNone/>
            </a:pPr>
            <a:r>
              <a:rPr lang="en-US" sz="1400">
                <a:solidFill>
                  <a:srgbClr val="FFFFFF"/>
                </a:solidFill>
                <a:effectLst/>
                <a:latin typeface="Times New Roman" panose="02020603050405020304" pitchFamily="18" charset="0"/>
                <a:ea typeface="Impact" panose="020B0806030902050204" pitchFamily="34" charset="0"/>
                <a:cs typeface="Times New Roman" panose="02020603050405020304" pitchFamily="18" charset="0"/>
              </a:rPr>
              <a:t>“I think I have taken every IT class provided through CRACTC and have enjoyed them all.  I was able to learn that I enjoy coding more than networking within the IT field and plan to go to college for IT to hopefully become an Coding engineer someday and the information I am learning through their classes has helped me a lot.  I think that these classes have given me a leg up on my future plans and I wouldn’t have been able to do it without the CRACTC classes and Mr. Horner.”  -IT student, Grant County High School</a:t>
            </a: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marL="0" marR="0" indent="0">
              <a:lnSpc>
                <a:spcPct val="90000"/>
              </a:lnSpc>
              <a:spcBef>
                <a:spcPts val="0"/>
              </a:spcBef>
              <a:spcAft>
                <a:spcPts val="0"/>
              </a:spcAft>
              <a:buNone/>
            </a:pPr>
            <a:r>
              <a:rPr lang="en-US" sz="1400">
                <a:solidFill>
                  <a:srgbClr val="FFFFFF"/>
                </a:solidFill>
                <a:effectLst/>
                <a:latin typeface="Times New Roman" panose="02020603050405020304" pitchFamily="18" charset="0"/>
                <a:ea typeface="Impact" panose="020B0806030902050204" pitchFamily="34" charset="0"/>
                <a:cs typeface="Times New Roman" panose="02020603050405020304" pitchFamily="18" charset="0"/>
              </a:rPr>
              <a:t> </a:t>
            </a: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marL="0" marR="0" indent="0">
              <a:lnSpc>
                <a:spcPct val="90000"/>
              </a:lnSpc>
              <a:spcBef>
                <a:spcPts val="0"/>
              </a:spcBef>
              <a:spcAft>
                <a:spcPts val="0"/>
              </a:spcAft>
              <a:buNone/>
            </a:pPr>
            <a:r>
              <a:rPr lang="en-US" sz="1400">
                <a:solidFill>
                  <a:srgbClr val="FFFFFF"/>
                </a:solidFill>
                <a:effectLst/>
                <a:latin typeface="Times New Roman" panose="02020603050405020304" pitchFamily="18" charset="0"/>
                <a:ea typeface="Impact" panose="020B0806030902050204" pitchFamily="34" charset="0"/>
                <a:cs typeface="Times New Roman" panose="02020603050405020304" pitchFamily="18" charset="0"/>
              </a:rPr>
              <a:t>“The staff at the Central Regional Area Career and Technical Center (CRACTC) have been great to work with and are easily accessible.  Lyle Krueger makes sure to keep us informed regularly with new class offerings, class openings for students, and upcoming hands-on days for the students.  The teachers respond to emails in a timely manner so I always feel like I am in the loop and am rarely caught off-guard when a student is struggling.  The curriculum is vast and relevant and provides my students with opportunities they would not have otherwise.  We have had a number of students enter the field of computer programming who may not have done that without the help of the CRACTC.  The CRACTC staff is also looking for new career fields and areas that may be of interest to students such as Cybersecurity and Video Game Design.  I am grateful for the opportunities the CRACTC provides my students and the diligent way in which they do it.”  -Monty Mayer, HS Principal, Hazen</a:t>
            </a: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marL="0" indent="0">
              <a:lnSpc>
                <a:spcPct val="90000"/>
              </a:lnSpc>
              <a:buNone/>
            </a:pPr>
            <a:endParaRPr lang="en-US" sz="1400">
              <a:solidFill>
                <a:srgbClr val="FFFFFF"/>
              </a:solidFill>
            </a:endParaRPr>
          </a:p>
        </p:txBody>
      </p:sp>
    </p:spTree>
    <p:extLst>
      <p:ext uri="{BB962C8B-B14F-4D97-AF65-F5344CB8AC3E}">
        <p14:creationId xmlns:p14="http://schemas.microsoft.com/office/powerpoint/2010/main" val="2419021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C586-93E8-870D-97D9-2D876E796A3D}"/>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CA50CB39-E26E-FB0D-8B08-01C7A86F4E30}"/>
              </a:ext>
            </a:extLst>
          </p:cNvPr>
          <p:cNvSpPr>
            <a:spLocks noGrp="1"/>
          </p:cNvSpPr>
          <p:nvPr>
            <p:ph idx="1"/>
          </p:nvPr>
        </p:nvSpPr>
        <p:spPr/>
        <p:txBody>
          <a:bodyPr/>
          <a:lstStyle/>
          <a:p>
            <a:pPr marL="0" indent="0">
              <a:buNone/>
            </a:pPr>
            <a:r>
              <a:rPr lang="en-US" sz="2800" dirty="0"/>
              <a:t>Please feel free to contact me if you have any questions!</a:t>
            </a:r>
          </a:p>
          <a:p>
            <a:pPr marL="0" indent="0">
              <a:buNone/>
            </a:pPr>
            <a:endParaRPr lang="en-US" sz="2800" dirty="0"/>
          </a:p>
          <a:p>
            <a:pPr marL="0" indent="0">
              <a:buNone/>
            </a:pPr>
            <a:r>
              <a:rPr lang="en-US" sz="2800" dirty="0"/>
              <a:t>Email at </a:t>
            </a:r>
            <a:r>
              <a:rPr lang="en-US" sz="2800" dirty="0">
                <a:hlinkClick r:id="rId2"/>
              </a:rPr>
              <a:t>lyle.krueger@k12.nd.us</a:t>
            </a:r>
            <a:r>
              <a:rPr lang="en-US" sz="2800" dirty="0"/>
              <a:t>; work #: 701-415-0453</a:t>
            </a:r>
          </a:p>
          <a:p>
            <a:pPr marL="0" indent="0">
              <a:buNone/>
            </a:pPr>
            <a:r>
              <a:rPr lang="en-US" sz="2800" dirty="0"/>
              <a:t>Website: cractc.org</a:t>
            </a:r>
          </a:p>
          <a:p>
            <a:pPr marL="0" indent="0">
              <a:buNone/>
            </a:pPr>
            <a:r>
              <a:rPr lang="en-US" sz="2800" dirty="0"/>
              <a:t>Social Media: </a:t>
            </a:r>
            <a:r>
              <a:rPr lang="en-US" sz="2800" i="1" dirty="0"/>
              <a:t>Central Regional Area Career and Technical Center</a:t>
            </a:r>
            <a:r>
              <a:rPr lang="en-US" sz="2800" dirty="0"/>
              <a:t> on Facebook        and Twitter</a:t>
            </a:r>
          </a:p>
          <a:p>
            <a:endParaRPr lang="en-US" dirty="0"/>
          </a:p>
        </p:txBody>
      </p:sp>
      <p:pic>
        <p:nvPicPr>
          <p:cNvPr id="5" name="Picture 4" descr="Icon&#10;&#10;Description automatically generated">
            <a:extLst>
              <a:ext uri="{FF2B5EF4-FFF2-40B4-BE49-F238E27FC236}">
                <a16:creationId xmlns:a16="http://schemas.microsoft.com/office/drawing/2014/main" id="{45E80C77-1E7B-F8A2-E1A1-BE0BF59DF11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40843" y="4722631"/>
            <a:ext cx="581703" cy="581703"/>
          </a:xfrm>
          <a:prstGeom prst="rect">
            <a:avLst/>
          </a:prstGeom>
        </p:spPr>
      </p:pic>
      <p:pic>
        <p:nvPicPr>
          <p:cNvPr id="8" name="Picture 7" descr="A picture containing ax, vector graphics, silhouette&#10;&#10;Description automatically generated">
            <a:extLst>
              <a:ext uri="{FF2B5EF4-FFF2-40B4-BE49-F238E27FC236}">
                <a16:creationId xmlns:a16="http://schemas.microsoft.com/office/drawing/2014/main" id="{800A4CB7-B5B2-9695-74BF-ABF62ADD3B5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040534" y="4675739"/>
            <a:ext cx="675009" cy="675009"/>
          </a:xfrm>
          <a:prstGeom prst="rect">
            <a:avLst/>
          </a:prstGeom>
        </p:spPr>
      </p:pic>
    </p:spTree>
    <p:extLst>
      <p:ext uri="{BB962C8B-B14F-4D97-AF65-F5344CB8AC3E}">
        <p14:creationId xmlns:p14="http://schemas.microsoft.com/office/powerpoint/2010/main" val="994883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E0B076-70B2-4BA7-B180-209E6D801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1262DB-2217-4833-97B6-F2E848AE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6E31C53-2B4C-4EC3-ABBE-C7A406EE0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65FD2589-C76B-5284-3860-FF343DEE2CE7}"/>
              </a:ext>
            </a:extLst>
          </p:cNvPr>
          <p:cNvSpPr>
            <a:spLocks noGrp="1"/>
          </p:cNvSpPr>
          <p:nvPr>
            <p:ph type="title"/>
          </p:nvPr>
        </p:nvSpPr>
        <p:spPr>
          <a:xfrm>
            <a:off x="1066800" y="642594"/>
            <a:ext cx="10058400" cy="1371600"/>
          </a:xfrm>
        </p:spPr>
        <p:txBody>
          <a:bodyPr>
            <a:normAutofit/>
          </a:bodyPr>
          <a:lstStyle/>
          <a:p>
            <a:r>
              <a:rPr lang="en-US" dirty="0"/>
              <a:t>My background</a:t>
            </a:r>
          </a:p>
        </p:txBody>
      </p:sp>
      <p:sp>
        <p:nvSpPr>
          <p:cNvPr id="3" name="Content Placeholder 2">
            <a:extLst>
              <a:ext uri="{FF2B5EF4-FFF2-40B4-BE49-F238E27FC236}">
                <a16:creationId xmlns:a16="http://schemas.microsoft.com/office/drawing/2014/main" id="{2BDDCA89-EC6D-59F4-EC4A-66F85401B355}"/>
              </a:ext>
            </a:extLst>
          </p:cNvPr>
          <p:cNvSpPr>
            <a:spLocks noGrp="1"/>
          </p:cNvSpPr>
          <p:nvPr>
            <p:ph idx="1"/>
          </p:nvPr>
        </p:nvSpPr>
        <p:spPr>
          <a:xfrm>
            <a:off x="1066800" y="2103120"/>
            <a:ext cx="6485467" cy="3931920"/>
          </a:xfrm>
        </p:spPr>
        <p:txBody>
          <a:bodyPr>
            <a:normAutofit/>
          </a:bodyPr>
          <a:lstStyle/>
          <a:p>
            <a:r>
              <a:rPr lang="en-US" dirty="0"/>
              <a:t>Graduated high school from a VERY small rural community in south central North Dakota; 7 people in my graduating class</a:t>
            </a:r>
          </a:p>
          <a:p>
            <a:r>
              <a:rPr lang="en-US" dirty="0"/>
              <a:t>High School Math Teacher talked me into going into education</a:t>
            </a:r>
          </a:p>
          <a:p>
            <a:r>
              <a:rPr lang="en-US" dirty="0"/>
              <a:t>High School history teacher, coach, athletic director</a:t>
            </a:r>
          </a:p>
          <a:p>
            <a:r>
              <a:rPr lang="en-US" dirty="0"/>
              <a:t>High School principal; expanded HS Ag and Business programs, started IT and Electronics programs</a:t>
            </a:r>
          </a:p>
          <a:p>
            <a:r>
              <a:rPr lang="en-US" dirty="0"/>
              <a:t>Worked at the Regional Education Association based in Bismarck in various roles for 9yrs</a:t>
            </a:r>
          </a:p>
          <a:p>
            <a:r>
              <a:rPr lang="en-US" dirty="0"/>
              <a:t>CRACTC Assistant Director for past six years</a:t>
            </a:r>
          </a:p>
        </p:txBody>
      </p:sp>
      <p:pic>
        <p:nvPicPr>
          <p:cNvPr id="5" name="Picture 4" descr="A person smiling for the camera&#10;&#10;Description automatically generated with medium confidence">
            <a:extLst>
              <a:ext uri="{FF2B5EF4-FFF2-40B4-BE49-F238E27FC236}">
                <a16:creationId xmlns:a16="http://schemas.microsoft.com/office/drawing/2014/main" id="{47EA4E1D-4E9C-392F-7973-B143E7A8184E}"/>
              </a:ext>
            </a:extLst>
          </p:cNvPr>
          <p:cNvPicPr>
            <a:picLocks noChangeAspect="1"/>
          </p:cNvPicPr>
          <p:nvPr/>
        </p:nvPicPr>
        <p:blipFill rotWithShape="1">
          <a:blip r:embed="rId2">
            <a:extLst>
              <a:ext uri="{28A0092B-C50C-407E-A947-70E740481C1C}">
                <a14:useLocalDpi xmlns:a14="http://schemas.microsoft.com/office/drawing/2010/main" val="0"/>
              </a:ext>
            </a:extLst>
          </a:blip>
          <a:srcRect l="7782" r="8706" b="-2"/>
          <a:stretch/>
        </p:blipFill>
        <p:spPr>
          <a:xfrm>
            <a:off x="8010003" y="1732863"/>
            <a:ext cx="3019646" cy="3632643"/>
          </a:xfrm>
          <a:prstGeom prst="rect">
            <a:avLst/>
          </a:prstGeom>
          <a:ln>
            <a:noFill/>
          </a:ln>
          <a:effectLst>
            <a:outerShdw blurRad="292100" dist="381000" dir="2700000" algn="tl" rotWithShape="0">
              <a:srgbClr val="333333">
                <a:alpha val="65000"/>
              </a:srgbClr>
            </a:outerShdw>
          </a:effectLst>
        </p:spPr>
      </p:pic>
    </p:spTree>
    <p:extLst>
      <p:ext uri="{BB962C8B-B14F-4D97-AF65-F5344CB8AC3E}">
        <p14:creationId xmlns:p14="http://schemas.microsoft.com/office/powerpoint/2010/main" val="1979002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2F2EBB-551E-E702-2396-96E1C5D55475}"/>
              </a:ext>
            </a:extLst>
          </p:cNvPr>
          <p:cNvSpPr>
            <a:spLocks noGrp="1"/>
          </p:cNvSpPr>
          <p:nvPr>
            <p:ph type="title"/>
          </p:nvPr>
        </p:nvSpPr>
        <p:spPr>
          <a:xfrm>
            <a:off x="868680" y="642593"/>
            <a:ext cx="6281928" cy="1744183"/>
          </a:xfrm>
        </p:spPr>
        <p:txBody>
          <a:bodyPr>
            <a:normAutofit/>
          </a:bodyPr>
          <a:lstStyle/>
          <a:p>
            <a:r>
              <a:rPr lang="en-US" sz="3700" dirty="0"/>
              <a:t>ND Virtual Centers</a:t>
            </a:r>
          </a:p>
        </p:txBody>
      </p:sp>
      <p:sp>
        <p:nvSpPr>
          <p:cNvPr id="3" name="Content Placeholder 2">
            <a:extLst>
              <a:ext uri="{FF2B5EF4-FFF2-40B4-BE49-F238E27FC236}">
                <a16:creationId xmlns:a16="http://schemas.microsoft.com/office/drawing/2014/main" id="{DD80C3A9-90EA-E863-D21B-8A25AF7D9198}"/>
              </a:ext>
            </a:extLst>
          </p:cNvPr>
          <p:cNvSpPr>
            <a:spLocks noGrp="1"/>
          </p:cNvSpPr>
          <p:nvPr>
            <p:ph idx="1"/>
          </p:nvPr>
        </p:nvSpPr>
        <p:spPr>
          <a:xfrm>
            <a:off x="868680" y="2386584"/>
            <a:ext cx="6281928" cy="3648456"/>
          </a:xfrm>
        </p:spPr>
        <p:txBody>
          <a:bodyPr>
            <a:normAutofit fontScale="92500" lnSpcReduction="10000"/>
          </a:bodyPr>
          <a:lstStyle/>
          <a:p>
            <a:pPr>
              <a:lnSpc>
                <a:spcPct val="90000"/>
              </a:lnSpc>
            </a:pPr>
            <a:r>
              <a:rPr lang="en-US" sz="2400" dirty="0"/>
              <a:t>One of five North Dakota Department of Career &amp; Technical Education State Board approved virtual centers</a:t>
            </a:r>
          </a:p>
          <a:p>
            <a:pPr lvl="1">
              <a:lnSpc>
                <a:spcPct val="90000"/>
              </a:lnSpc>
            </a:pPr>
            <a:r>
              <a:rPr lang="en-US" sz="2400" dirty="0"/>
              <a:t>Cass County – Fargo</a:t>
            </a:r>
          </a:p>
          <a:p>
            <a:pPr lvl="1">
              <a:lnSpc>
                <a:spcPct val="90000"/>
              </a:lnSpc>
            </a:pPr>
            <a:r>
              <a:rPr lang="en-US" sz="2400" dirty="0"/>
              <a:t>Central Regional Area Career and Technical Center - Bismarck</a:t>
            </a:r>
          </a:p>
          <a:p>
            <a:pPr lvl="1">
              <a:lnSpc>
                <a:spcPct val="90000"/>
              </a:lnSpc>
            </a:pPr>
            <a:r>
              <a:rPr lang="en-US" sz="2400" dirty="0"/>
              <a:t>Grand Forks Area Career and Technical Center – Grand Forks</a:t>
            </a:r>
          </a:p>
          <a:p>
            <a:pPr lvl="1">
              <a:lnSpc>
                <a:spcPct val="90000"/>
              </a:lnSpc>
            </a:pPr>
            <a:r>
              <a:rPr lang="en-US" sz="2400" dirty="0"/>
              <a:t>Great Northwest Area Career and Technical Center – Williston</a:t>
            </a:r>
          </a:p>
          <a:p>
            <a:pPr lvl="1">
              <a:lnSpc>
                <a:spcPct val="90000"/>
              </a:lnSpc>
            </a:pPr>
            <a:r>
              <a:rPr lang="en-US" sz="2400" dirty="0"/>
              <a:t>Roughrider Area Career and Technical Center - Dickinson</a:t>
            </a:r>
          </a:p>
          <a:p>
            <a:pPr lvl="1">
              <a:lnSpc>
                <a:spcPct val="90000"/>
              </a:lnSpc>
            </a:pPr>
            <a:endParaRPr lang="en-US" sz="1300" dirty="0"/>
          </a:p>
        </p:txBody>
      </p:sp>
      <p:sp>
        <p:nvSpPr>
          <p:cNvPr id="16" name="Rectangle 15">
            <a:extLst>
              <a:ext uri="{FF2B5EF4-FFF2-40B4-BE49-F238E27FC236}">
                <a16:creationId xmlns:a16="http://schemas.microsoft.com/office/drawing/2014/main" id="{619EC706-8928-4DFD-8084-35D599EB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D7A5F3B6-F2C9-4730-376D-B198BBF12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242" y="2397989"/>
            <a:ext cx="3322121" cy="2063211"/>
          </a:xfrm>
          <a:prstGeom prst="rect">
            <a:avLst/>
          </a:prstGeom>
        </p:spPr>
      </p:pic>
    </p:spTree>
    <p:extLst>
      <p:ext uri="{BB962C8B-B14F-4D97-AF65-F5344CB8AC3E}">
        <p14:creationId xmlns:p14="http://schemas.microsoft.com/office/powerpoint/2010/main" val="342973077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4A3A5EB-931E-46DE-A692-6731DB988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2358634F-705D-44E4-9FBF-A406E2F9A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3">
            <a:extLst>
              <a:ext uri="{FF2B5EF4-FFF2-40B4-BE49-F238E27FC236}">
                <a16:creationId xmlns:a16="http://schemas.microsoft.com/office/drawing/2014/main" id="{6FCFE1E3-A09C-4196-A99F-B7C3014E9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757EE5E7-40E0-7180-9BFF-5D8277101446}"/>
              </a:ext>
            </a:extLst>
          </p:cNvPr>
          <p:cNvSpPr>
            <a:spLocks noGrp="1"/>
          </p:cNvSpPr>
          <p:nvPr>
            <p:ph type="title"/>
          </p:nvPr>
        </p:nvSpPr>
        <p:spPr>
          <a:xfrm>
            <a:off x="1066800" y="642594"/>
            <a:ext cx="10058400" cy="1371600"/>
          </a:xfrm>
        </p:spPr>
        <p:txBody>
          <a:bodyPr>
            <a:normAutofit/>
          </a:bodyPr>
          <a:lstStyle/>
          <a:p>
            <a:pPr algn="ctr"/>
            <a:r>
              <a:rPr lang="en-US" dirty="0"/>
              <a:t>Central Regional Area Career &amp; Technical Center (CRACTC)</a:t>
            </a:r>
            <a:endParaRPr lang="en-US"/>
          </a:p>
        </p:txBody>
      </p:sp>
      <p:sp>
        <p:nvSpPr>
          <p:cNvPr id="3" name="Content Placeholder 2">
            <a:extLst>
              <a:ext uri="{FF2B5EF4-FFF2-40B4-BE49-F238E27FC236}">
                <a16:creationId xmlns:a16="http://schemas.microsoft.com/office/drawing/2014/main" id="{41194552-155F-8387-7D6A-C9741967D225}"/>
              </a:ext>
            </a:extLst>
          </p:cNvPr>
          <p:cNvSpPr>
            <a:spLocks noGrp="1"/>
          </p:cNvSpPr>
          <p:nvPr>
            <p:ph idx="1"/>
          </p:nvPr>
        </p:nvSpPr>
        <p:spPr>
          <a:xfrm>
            <a:off x="1066800" y="2103120"/>
            <a:ext cx="6485467" cy="3931920"/>
          </a:xfrm>
        </p:spPr>
        <p:txBody>
          <a:bodyPr vert="horz" lIns="91440" tIns="45720" rIns="91440" bIns="45720" rtlCol="0" anchor="t">
            <a:normAutofit/>
          </a:bodyPr>
          <a:lstStyle/>
          <a:p>
            <a:r>
              <a:rPr lang="en-US" sz="1800" dirty="0">
                <a:latin typeface="Calibri"/>
                <a:cs typeface="Calibri"/>
              </a:rPr>
              <a:t>CRACTC is a collaborative entity between Bismarck Public Schools and the Central Regional Education Association (CREA)</a:t>
            </a:r>
          </a:p>
          <a:p>
            <a:r>
              <a:rPr lang="en-US" sz="1800" dirty="0">
                <a:latin typeface="Calibri"/>
                <a:cs typeface="Calibri"/>
              </a:rPr>
              <a:t>Provide online/hybrid CTE programming to students who do not have those opportunities at the local level; we do not want to compete with local school programs or other area brick &amp; mortar CTE centers</a:t>
            </a:r>
          </a:p>
          <a:p>
            <a:r>
              <a:rPr lang="en-US" sz="1800" dirty="0">
                <a:latin typeface="Calibri"/>
                <a:cs typeface="Calibri"/>
              </a:rPr>
              <a:t>Collaborate with other virtual and brick &amp; mortar CTE centers for quality and efficiency purposes </a:t>
            </a:r>
          </a:p>
          <a:p>
            <a:r>
              <a:rPr lang="en-US" sz="1800" dirty="0">
                <a:latin typeface="Calibri"/>
                <a:cs typeface="Calibri"/>
              </a:rPr>
              <a:t>Marketing </a:t>
            </a:r>
            <a:endParaRPr lang="en-US" sz="1800">
              <a:latin typeface="Calibri" panose="020F0502020204030204" pitchFamily="34" charset="0"/>
              <a:cs typeface="Calibri" panose="020F0502020204030204" pitchFamily="34" charset="0"/>
            </a:endParaRPr>
          </a:p>
          <a:p>
            <a:pPr lvl="1"/>
            <a:r>
              <a:rPr lang="en-US" sz="1800" dirty="0">
                <a:latin typeface="Calibri"/>
                <a:cs typeface="Calibri"/>
              </a:rPr>
              <a:t>PowerSchool (grading system)</a:t>
            </a:r>
          </a:p>
          <a:p>
            <a:pPr lvl="1"/>
            <a:r>
              <a:rPr lang="en-US" sz="1800" dirty="0">
                <a:latin typeface="Calibri"/>
                <a:cs typeface="Calibri"/>
              </a:rPr>
              <a:t>Registrations</a:t>
            </a:r>
          </a:p>
          <a:p>
            <a:pPr lvl="1"/>
            <a:r>
              <a:rPr lang="en-US" sz="1800" dirty="0">
                <a:latin typeface="Calibri"/>
                <a:cs typeface="Calibri"/>
              </a:rPr>
              <a:t>Hands-on learning days</a:t>
            </a:r>
          </a:p>
          <a:p>
            <a:endParaRPr lang="en-US" dirty="0"/>
          </a:p>
        </p:txBody>
      </p:sp>
      <p:pic>
        <p:nvPicPr>
          <p:cNvPr id="5" name="Picture 14">
            <a:extLst>
              <a:ext uri="{FF2B5EF4-FFF2-40B4-BE49-F238E27FC236}">
                <a16:creationId xmlns:a16="http://schemas.microsoft.com/office/drawing/2014/main" id="{5C50C208-D66D-BED2-A49E-0BA5215DCFCC}"/>
              </a:ext>
            </a:extLst>
          </p:cNvPr>
          <p:cNvPicPr>
            <a:picLocks noChangeAspect="1"/>
          </p:cNvPicPr>
          <p:nvPr/>
        </p:nvPicPr>
        <p:blipFill>
          <a:blip r:embed="rId2"/>
          <a:stretch>
            <a:fillRect/>
          </a:stretch>
        </p:blipFill>
        <p:spPr>
          <a:xfrm>
            <a:off x="7888810" y="2011587"/>
            <a:ext cx="3258182" cy="4207265"/>
          </a:xfrm>
          <a:prstGeom prst="rect">
            <a:avLst/>
          </a:prstGeom>
        </p:spPr>
      </p:pic>
    </p:spTree>
    <p:extLst>
      <p:ext uri="{BB962C8B-B14F-4D97-AF65-F5344CB8AC3E}">
        <p14:creationId xmlns:p14="http://schemas.microsoft.com/office/powerpoint/2010/main" val="2043732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A855-3FE0-795E-8FB3-46A43110EB1C}"/>
              </a:ext>
            </a:extLst>
          </p:cNvPr>
          <p:cNvSpPr>
            <a:spLocks noGrp="1"/>
          </p:cNvSpPr>
          <p:nvPr>
            <p:ph type="title"/>
          </p:nvPr>
        </p:nvSpPr>
        <p:spPr/>
        <p:txBody>
          <a:bodyPr/>
          <a:lstStyle/>
          <a:p>
            <a:r>
              <a:rPr lang="en-US" dirty="0"/>
              <a:t>Who do we serve?</a:t>
            </a:r>
          </a:p>
        </p:txBody>
      </p:sp>
      <p:sp>
        <p:nvSpPr>
          <p:cNvPr id="3" name="Content Placeholder 2">
            <a:extLst>
              <a:ext uri="{FF2B5EF4-FFF2-40B4-BE49-F238E27FC236}">
                <a16:creationId xmlns:a16="http://schemas.microsoft.com/office/drawing/2014/main" id="{32FD2E0B-2DDC-46E2-A062-28DAC68C35A7}"/>
              </a:ext>
            </a:extLst>
          </p:cNvPr>
          <p:cNvSpPr>
            <a:spLocks noGrp="1"/>
          </p:cNvSpPr>
          <p:nvPr>
            <p:ph idx="1"/>
          </p:nvPr>
        </p:nvSpPr>
        <p:spPr/>
        <p:txBody>
          <a:bodyPr/>
          <a:lstStyle/>
          <a:p>
            <a:r>
              <a:rPr lang="en-US" dirty="0"/>
              <a:t>Students grades 9-12; 43 member school districts throughout central North Dakota with 49 public high schools and five parochial schools; 22-23SY we are serving students at 56 different high schools throughout the state; provide middle school awareness events to help generate interest in CTE</a:t>
            </a:r>
          </a:p>
          <a:p>
            <a:r>
              <a:rPr lang="en-US" dirty="0"/>
              <a:t>Member schools range in size from less than 40 students in grades K-12 to over13,500 K-12(BPS)</a:t>
            </a:r>
          </a:p>
        </p:txBody>
      </p:sp>
      <p:pic>
        <p:nvPicPr>
          <p:cNvPr id="5" name="Picture 4" descr="Map&#10;&#10;Description automatically generated">
            <a:extLst>
              <a:ext uri="{FF2B5EF4-FFF2-40B4-BE49-F238E27FC236}">
                <a16:creationId xmlns:a16="http://schemas.microsoft.com/office/drawing/2014/main" id="{7CBF4286-4F60-FFEC-7B4C-467F4CAAE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117" y="3429000"/>
            <a:ext cx="5715000" cy="2523743"/>
          </a:xfrm>
          <a:prstGeom prst="rect">
            <a:avLst/>
          </a:prstGeom>
        </p:spPr>
      </p:pic>
    </p:spTree>
    <p:extLst>
      <p:ext uri="{BB962C8B-B14F-4D97-AF65-F5344CB8AC3E}">
        <p14:creationId xmlns:p14="http://schemas.microsoft.com/office/powerpoint/2010/main" val="3810833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D8B94C10-F804-3437-83BF-C02CE4D857C5}"/>
              </a:ext>
            </a:extLst>
          </p:cNvPr>
          <p:cNvSpPr>
            <a:spLocks noGrp="1"/>
          </p:cNvSpPr>
          <p:nvPr>
            <p:ph type="title"/>
          </p:nvPr>
        </p:nvSpPr>
        <p:spPr>
          <a:xfrm>
            <a:off x="1066800" y="642594"/>
            <a:ext cx="10058400" cy="1371600"/>
          </a:xfrm>
        </p:spPr>
        <p:txBody>
          <a:bodyPr>
            <a:normAutofit/>
          </a:bodyPr>
          <a:lstStyle/>
          <a:p>
            <a:pPr algn="ctr"/>
            <a:r>
              <a:rPr lang="en-US" dirty="0"/>
              <a:t>Enrollment Data</a:t>
            </a:r>
          </a:p>
        </p:txBody>
      </p:sp>
      <p:graphicFrame>
        <p:nvGraphicFramePr>
          <p:cNvPr id="4" name="Content Placeholder 3">
            <a:extLst>
              <a:ext uri="{FF2B5EF4-FFF2-40B4-BE49-F238E27FC236}">
                <a16:creationId xmlns:a16="http://schemas.microsoft.com/office/drawing/2014/main" id="{0E23450A-CA9D-62EC-1080-624D647FA88C}"/>
              </a:ext>
            </a:extLst>
          </p:cNvPr>
          <p:cNvGraphicFramePr>
            <a:graphicFrameLocks noGrp="1"/>
          </p:cNvGraphicFramePr>
          <p:nvPr>
            <p:ph idx="1"/>
            <p:extLst>
              <p:ext uri="{D42A27DB-BD31-4B8C-83A1-F6EECF244321}">
                <p14:modId xmlns:p14="http://schemas.microsoft.com/office/powerpoint/2010/main" val="1259507964"/>
              </p:ext>
            </p:extLst>
          </p:nvPr>
        </p:nvGraphicFramePr>
        <p:xfrm>
          <a:off x="1066797" y="2194364"/>
          <a:ext cx="10058403" cy="1876308"/>
        </p:xfrm>
        <a:graphic>
          <a:graphicData uri="http://schemas.openxmlformats.org/drawingml/2006/table">
            <a:tbl>
              <a:tblPr firstRow="1" firstCol="1" bandRow="1"/>
              <a:tblGrid>
                <a:gridCol w="1399925">
                  <a:extLst>
                    <a:ext uri="{9D8B030D-6E8A-4147-A177-3AD203B41FA5}">
                      <a16:colId xmlns:a16="http://schemas.microsoft.com/office/drawing/2014/main" val="1940996786"/>
                    </a:ext>
                  </a:extLst>
                </a:gridCol>
                <a:gridCol w="2029418">
                  <a:extLst>
                    <a:ext uri="{9D8B030D-6E8A-4147-A177-3AD203B41FA5}">
                      <a16:colId xmlns:a16="http://schemas.microsoft.com/office/drawing/2014/main" val="2265347815"/>
                    </a:ext>
                  </a:extLst>
                </a:gridCol>
                <a:gridCol w="1316786">
                  <a:extLst>
                    <a:ext uri="{9D8B030D-6E8A-4147-A177-3AD203B41FA5}">
                      <a16:colId xmlns:a16="http://schemas.microsoft.com/office/drawing/2014/main" val="4218708349"/>
                    </a:ext>
                  </a:extLst>
                </a:gridCol>
                <a:gridCol w="1704774">
                  <a:extLst>
                    <a:ext uri="{9D8B030D-6E8A-4147-A177-3AD203B41FA5}">
                      <a16:colId xmlns:a16="http://schemas.microsoft.com/office/drawing/2014/main" val="322063600"/>
                    </a:ext>
                  </a:extLst>
                </a:gridCol>
                <a:gridCol w="2120475">
                  <a:extLst>
                    <a:ext uri="{9D8B030D-6E8A-4147-A177-3AD203B41FA5}">
                      <a16:colId xmlns:a16="http://schemas.microsoft.com/office/drawing/2014/main" val="1539565563"/>
                    </a:ext>
                  </a:extLst>
                </a:gridCol>
                <a:gridCol w="1487025">
                  <a:extLst>
                    <a:ext uri="{9D8B030D-6E8A-4147-A177-3AD203B41FA5}">
                      <a16:colId xmlns:a16="http://schemas.microsoft.com/office/drawing/2014/main" val="787547386"/>
                    </a:ext>
                  </a:extLst>
                </a:gridCol>
              </a:tblGrid>
              <a:tr h="851696">
                <a:tc>
                  <a:txBody>
                    <a:bodyPr/>
                    <a:lstStyle/>
                    <a:p>
                      <a:pPr marL="0" marR="0" algn="l" fontAlgn="t">
                        <a:spcBef>
                          <a:spcPts val="0"/>
                        </a:spcBef>
                        <a:spcAft>
                          <a:spcPts val="0"/>
                        </a:spcAft>
                      </a:pPr>
                      <a:r>
                        <a:rPr lang="en-US" sz="3000" b="0" i="0" u="none" strike="noStrike" dirty="0">
                          <a:effectLst/>
                          <a:latin typeface="Times New Roman" panose="02020603050405020304" pitchFamily="18" charset="0"/>
                          <a:ea typeface="Impact" panose="020B0806030902050204" pitchFamily="34" charset="0"/>
                          <a:cs typeface="Times New Roman" panose="02020603050405020304" pitchFamily="18" charset="0"/>
                        </a:rPr>
                        <a:t> </a:t>
                      </a:r>
                      <a:endParaRPr lang="en-US" sz="4500" b="0" i="0" u="none" strike="noStrike" dirty="0">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1" i="0" u="none" strike="noStrike">
                          <a:effectLst/>
                          <a:latin typeface="Times New Roman" panose="02020603050405020304" pitchFamily="18" charset="0"/>
                          <a:ea typeface="Impact" panose="020B0806030902050204" pitchFamily="34" charset="0"/>
                          <a:cs typeface="Times New Roman" panose="02020603050405020304" pitchFamily="18" charset="0"/>
                        </a:rPr>
                        <a:t>Students</a:t>
                      </a:r>
                      <a:endParaRPr lang="en-US" sz="4500" b="0" i="0" u="none" strike="noStrike">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1" i="0" u="none" strike="noStrike">
                          <a:effectLst/>
                          <a:latin typeface="Times New Roman" panose="02020603050405020304" pitchFamily="18" charset="0"/>
                          <a:ea typeface="Impact" panose="020B0806030902050204" pitchFamily="34" charset="0"/>
                          <a:cs typeface="Times New Roman" panose="02020603050405020304" pitchFamily="18" charset="0"/>
                        </a:rPr>
                        <a:t>Fall Sem</a:t>
                      </a:r>
                      <a:endParaRPr lang="en-US" sz="4500" b="0" i="0" u="none" strike="noStrike">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1" i="0" u="none" strike="noStrike" dirty="0">
                          <a:effectLst/>
                          <a:latin typeface="Times New Roman" panose="02020603050405020304" pitchFamily="18" charset="0"/>
                          <a:ea typeface="Impact" panose="020B0806030902050204" pitchFamily="34" charset="0"/>
                          <a:cs typeface="Times New Roman" panose="02020603050405020304" pitchFamily="18" charset="0"/>
                        </a:rPr>
                        <a:t>Spring Sem</a:t>
                      </a:r>
                      <a:endParaRPr lang="en-US" sz="4500" b="0" i="0" u="none" strike="noStrike" dirty="0">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1" i="0" u="none" strike="noStrike" dirty="0">
                          <a:effectLst/>
                          <a:latin typeface="Times New Roman" panose="02020603050405020304" pitchFamily="18" charset="0"/>
                          <a:ea typeface="Impact" panose="020B0806030902050204" pitchFamily="34" charset="0"/>
                          <a:cs typeface="Times New Roman" panose="02020603050405020304" pitchFamily="18" charset="0"/>
                        </a:rPr>
                        <a:t>Yearlong</a:t>
                      </a:r>
                      <a:endParaRPr lang="en-US" sz="4500" b="0" i="0" u="none" strike="noStrike" dirty="0">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1" i="0" u="none" strike="noStrike">
                          <a:effectLst/>
                          <a:latin typeface="Times New Roman" panose="02020603050405020304" pitchFamily="18" charset="0"/>
                          <a:ea typeface="Impact" panose="020B0806030902050204" pitchFamily="34" charset="0"/>
                          <a:cs typeface="Times New Roman" panose="02020603050405020304" pitchFamily="18" charset="0"/>
                        </a:rPr>
                        <a:t>Total</a:t>
                      </a:r>
                      <a:endParaRPr lang="en-US" sz="4500" b="0" i="0" u="none" strike="noStrike">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765383"/>
                  </a:ext>
                </a:extLst>
              </a:tr>
              <a:tr h="851696">
                <a:tc>
                  <a:txBody>
                    <a:bodyPr/>
                    <a:lstStyle/>
                    <a:p>
                      <a:pPr marL="0" marR="0" algn="l" fontAlgn="t">
                        <a:spcBef>
                          <a:spcPts val="0"/>
                        </a:spcBef>
                        <a:spcAft>
                          <a:spcPts val="0"/>
                        </a:spcAft>
                      </a:pPr>
                      <a:r>
                        <a:rPr lang="en-US" sz="3000" b="0" i="0" u="none" strike="noStrike" dirty="0">
                          <a:effectLst/>
                          <a:latin typeface="Times New Roman" panose="02020603050405020304" pitchFamily="18" charset="0"/>
                          <a:ea typeface="Impact" panose="020B0806030902050204" pitchFamily="34" charset="0"/>
                          <a:cs typeface="Times New Roman" panose="02020603050405020304" pitchFamily="18" charset="0"/>
                        </a:rPr>
                        <a:t>2022-2023</a:t>
                      </a:r>
                      <a:endParaRPr lang="en-US" sz="4500" b="0" i="0" u="none" strike="noStrike" dirty="0">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0" i="0" u="none" strike="noStrike">
                          <a:effectLst/>
                          <a:latin typeface="Times New Roman" panose="02020603050405020304" pitchFamily="18" charset="0"/>
                          <a:ea typeface="Impact" panose="020B0806030902050204" pitchFamily="34" charset="0"/>
                          <a:cs typeface="Times New Roman" panose="02020603050405020304" pitchFamily="18" charset="0"/>
                        </a:rPr>
                        <a:t>632</a:t>
                      </a:r>
                      <a:endParaRPr lang="en-US" sz="4500" b="0" i="0" u="none" strike="noStrike">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0" i="0" u="none" strike="noStrike" dirty="0">
                          <a:effectLst/>
                          <a:latin typeface="Times New Roman" panose="02020603050405020304" pitchFamily="18" charset="0"/>
                          <a:ea typeface="Impact" panose="020B0806030902050204" pitchFamily="34" charset="0"/>
                          <a:cs typeface="Times New Roman" panose="02020603050405020304" pitchFamily="18" charset="0"/>
                        </a:rPr>
                        <a:t>327</a:t>
                      </a:r>
                      <a:endParaRPr lang="en-US" sz="4500" b="0" i="0" u="none" strike="noStrike" dirty="0">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0" i="0" u="none" strike="noStrike">
                          <a:effectLst/>
                          <a:latin typeface="Times New Roman" panose="02020603050405020304" pitchFamily="18" charset="0"/>
                          <a:ea typeface="Impact" panose="020B0806030902050204" pitchFamily="34" charset="0"/>
                          <a:cs typeface="Times New Roman" panose="02020603050405020304" pitchFamily="18" charset="0"/>
                        </a:rPr>
                        <a:t>279</a:t>
                      </a:r>
                      <a:endParaRPr lang="en-US" sz="4500" b="0" i="0" u="none" strike="noStrike">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0" i="0" u="none" strike="noStrike">
                          <a:effectLst/>
                          <a:latin typeface="Times New Roman" panose="02020603050405020304" pitchFamily="18" charset="0"/>
                          <a:ea typeface="Impact" panose="020B0806030902050204" pitchFamily="34" charset="0"/>
                          <a:cs typeface="Times New Roman" panose="02020603050405020304" pitchFamily="18" charset="0"/>
                        </a:rPr>
                        <a:t>194</a:t>
                      </a:r>
                      <a:endParaRPr lang="en-US" sz="4500" b="0" i="0" u="none" strike="noStrike">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0" i="0" u="none" strike="noStrike" dirty="0">
                          <a:effectLst/>
                          <a:latin typeface="Times New Roman" panose="02020603050405020304" pitchFamily="18" charset="0"/>
                          <a:ea typeface="Impact" panose="020B0806030902050204" pitchFamily="34" charset="0"/>
                          <a:cs typeface="Times New Roman" panose="02020603050405020304" pitchFamily="18" charset="0"/>
                        </a:rPr>
                        <a:t>800</a:t>
                      </a:r>
                      <a:endParaRPr lang="en-US" sz="4500" b="0" i="0" u="none" strike="noStrike" dirty="0">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0802070"/>
                  </a:ext>
                </a:extLst>
              </a:tr>
            </a:tbl>
          </a:graphicData>
        </a:graphic>
      </p:graphicFrame>
      <p:graphicFrame>
        <p:nvGraphicFramePr>
          <p:cNvPr id="6" name="Table 5">
            <a:extLst>
              <a:ext uri="{FF2B5EF4-FFF2-40B4-BE49-F238E27FC236}">
                <a16:creationId xmlns:a16="http://schemas.microsoft.com/office/drawing/2014/main" id="{C5B832C7-E31A-1BB8-B64C-26CE8E6C3FC3}"/>
              </a:ext>
            </a:extLst>
          </p:cNvPr>
          <p:cNvGraphicFramePr>
            <a:graphicFrameLocks noGrp="1"/>
          </p:cNvGraphicFramePr>
          <p:nvPr>
            <p:extLst>
              <p:ext uri="{D42A27DB-BD31-4B8C-83A1-F6EECF244321}">
                <p14:modId xmlns:p14="http://schemas.microsoft.com/office/powerpoint/2010/main" val="1413851795"/>
              </p:ext>
            </p:extLst>
          </p:nvPr>
        </p:nvGraphicFramePr>
        <p:xfrm>
          <a:off x="1066796" y="4248644"/>
          <a:ext cx="10058404" cy="1876310"/>
        </p:xfrm>
        <a:graphic>
          <a:graphicData uri="http://schemas.openxmlformats.org/drawingml/2006/table">
            <a:tbl>
              <a:tblPr firstRow="1" firstCol="1" bandRow="1">
                <a:tableStyleId>{5C22544A-7EE6-4342-B048-85BDC9FD1C3A}</a:tableStyleId>
              </a:tblPr>
              <a:tblGrid>
                <a:gridCol w="5029202">
                  <a:extLst>
                    <a:ext uri="{9D8B030D-6E8A-4147-A177-3AD203B41FA5}">
                      <a16:colId xmlns:a16="http://schemas.microsoft.com/office/drawing/2014/main" val="2709423018"/>
                    </a:ext>
                  </a:extLst>
                </a:gridCol>
                <a:gridCol w="5029202">
                  <a:extLst>
                    <a:ext uri="{9D8B030D-6E8A-4147-A177-3AD203B41FA5}">
                      <a16:colId xmlns:a16="http://schemas.microsoft.com/office/drawing/2014/main" val="1777757799"/>
                    </a:ext>
                  </a:extLst>
                </a:gridCol>
              </a:tblGrid>
              <a:tr h="375262">
                <a:tc>
                  <a:txBody>
                    <a:bodyPr/>
                    <a:lstStyle/>
                    <a:p>
                      <a:pPr marL="0" marR="0" algn="ctr">
                        <a:spcBef>
                          <a:spcPts val="0"/>
                        </a:spcBef>
                        <a:spcAft>
                          <a:spcPts val="0"/>
                        </a:spcAft>
                      </a:pPr>
                      <a:r>
                        <a:rPr lang="en-US" sz="1200">
                          <a:effectLst/>
                        </a:rPr>
                        <a:t>Number of Students (2022-2023)</a:t>
                      </a:r>
                      <a:endParaRPr lang="en-US" sz="120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Number of CRACTC Courses Enrolled</a:t>
                      </a:r>
                      <a:endParaRPr lang="en-US" sz="120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0619265"/>
                  </a:ext>
                </a:extLst>
              </a:tr>
              <a:tr h="375262">
                <a:tc>
                  <a:txBody>
                    <a:bodyPr/>
                    <a:lstStyle/>
                    <a:p>
                      <a:pPr marL="0" marR="0" algn="ctr">
                        <a:spcBef>
                          <a:spcPts val="0"/>
                        </a:spcBef>
                        <a:spcAft>
                          <a:spcPts val="0"/>
                        </a:spcAft>
                      </a:pPr>
                      <a:r>
                        <a:rPr lang="en-US" sz="1200" dirty="0">
                          <a:effectLst/>
                        </a:rPr>
                        <a:t>490</a:t>
                      </a:r>
                      <a:endParaRPr lang="en-US" sz="1200" dirty="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 Course (yearlong or semester)</a:t>
                      </a:r>
                      <a:endParaRPr lang="en-US" sz="120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2106652"/>
                  </a:ext>
                </a:extLst>
              </a:tr>
              <a:tr h="375262">
                <a:tc>
                  <a:txBody>
                    <a:bodyPr/>
                    <a:lstStyle/>
                    <a:p>
                      <a:pPr marL="0" marR="0" algn="ctr">
                        <a:spcBef>
                          <a:spcPts val="0"/>
                        </a:spcBef>
                        <a:spcAft>
                          <a:spcPts val="0"/>
                        </a:spcAft>
                      </a:pPr>
                      <a:r>
                        <a:rPr lang="en-US" sz="1200">
                          <a:effectLst/>
                        </a:rPr>
                        <a:t>122</a:t>
                      </a:r>
                      <a:endParaRPr lang="en-US" sz="120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2 courses (yearlong or semester)</a:t>
                      </a:r>
                      <a:endParaRPr lang="en-US" sz="120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282485"/>
                  </a:ext>
                </a:extLst>
              </a:tr>
              <a:tr h="375262">
                <a:tc>
                  <a:txBody>
                    <a:bodyPr/>
                    <a:lstStyle/>
                    <a:p>
                      <a:pPr marL="0" marR="0" algn="ctr">
                        <a:spcBef>
                          <a:spcPts val="0"/>
                        </a:spcBef>
                        <a:spcAft>
                          <a:spcPts val="0"/>
                        </a:spcAft>
                      </a:pPr>
                      <a:r>
                        <a:rPr lang="en-US" sz="1200" dirty="0">
                          <a:effectLst/>
                        </a:rPr>
                        <a:t>14</a:t>
                      </a:r>
                      <a:endParaRPr lang="en-US" sz="1200" dirty="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3 courses (yearlong or semester)</a:t>
                      </a:r>
                      <a:endParaRPr lang="en-US" sz="1200" dirty="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5617836"/>
                  </a:ext>
                </a:extLst>
              </a:tr>
              <a:tr h="375262">
                <a:tc>
                  <a:txBody>
                    <a:bodyPr/>
                    <a:lstStyle/>
                    <a:p>
                      <a:pPr marL="0" marR="0" algn="ctr">
                        <a:spcBef>
                          <a:spcPts val="0"/>
                        </a:spcBef>
                        <a:spcAft>
                          <a:spcPts val="0"/>
                        </a:spcAft>
                      </a:pPr>
                      <a:r>
                        <a:rPr lang="en-US" sz="1200">
                          <a:effectLst/>
                        </a:rPr>
                        <a:t>6</a:t>
                      </a:r>
                      <a:endParaRPr lang="en-US" sz="120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4 courses (yearlong or semester)</a:t>
                      </a:r>
                      <a:endParaRPr lang="en-US" sz="1200" dirty="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8598022"/>
                  </a:ext>
                </a:extLst>
              </a:tr>
            </a:tbl>
          </a:graphicData>
        </a:graphic>
      </p:graphicFrame>
    </p:spTree>
    <p:extLst>
      <p:ext uri="{BB962C8B-B14F-4D97-AF65-F5344CB8AC3E}">
        <p14:creationId xmlns:p14="http://schemas.microsoft.com/office/powerpoint/2010/main" val="1575837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435A-F7F9-4508-BD6D-86CB36303C3F}"/>
              </a:ext>
            </a:extLst>
          </p:cNvPr>
          <p:cNvSpPr>
            <a:spLocks noGrp="1"/>
          </p:cNvSpPr>
          <p:nvPr>
            <p:ph type="title"/>
          </p:nvPr>
        </p:nvSpPr>
        <p:spPr/>
        <p:txBody>
          <a:bodyPr/>
          <a:lstStyle/>
          <a:p>
            <a:r>
              <a:rPr lang="en-US" dirty="0"/>
              <a:t>Program Areas</a:t>
            </a:r>
          </a:p>
        </p:txBody>
      </p:sp>
      <p:graphicFrame>
        <p:nvGraphicFramePr>
          <p:cNvPr id="16" name="Content Placeholder 2">
            <a:extLst>
              <a:ext uri="{FF2B5EF4-FFF2-40B4-BE49-F238E27FC236}">
                <a16:creationId xmlns:a16="http://schemas.microsoft.com/office/drawing/2014/main" id="{53EA5763-0E0D-D777-081D-ECB407ACE2F1}"/>
              </a:ext>
            </a:extLst>
          </p:cNvPr>
          <p:cNvGraphicFramePr>
            <a:graphicFrameLocks noGrp="1"/>
          </p:cNvGraphicFramePr>
          <p:nvPr>
            <p:ph idx="1"/>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picture containing outdoor, ground, person, grass&#10;&#10;Description automatically generated">
            <a:extLst>
              <a:ext uri="{FF2B5EF4-FFF2-40B4-BE49-F238E27FC236}">
                <a16:creationId xmlns:a16="http://schemas.microsoft.com/office/drawing/2014/main" id="{2ECFCDCA-7D7A-EB2A-F689-885338ED16F7}"/>
              </a:ext>
            </a:extLst>
          </p:cNvPr>
          <p:cNvPicPr>
            <a:picLocks noChangeAspect="1"/>
          </p:cNvPicPr>
          <p:nvPr/>
        </p:nvPicPr>
        <p:blipFill rotWithShape="1">
          <a:blip r:embed="rId7">
            <a:extLst>
              <a:ext uri="{28A0092B-C50C-407E-A947-70E740481C1C}">
                <a14:useLocalDpi xmlns:a14="http://schemas.microsoft.com/office/drawing/2010/main" val="0"/>
              </a:ext>
            </a:extLst>
          </a:blip>
          <a:srcRect l="11404" t="5556" r="7192" b="19180"/>
          <a:stretch/>
        </p:blipFill>
        <p:spPr>
          <a:xfrm>
            <a:off x="9094139" y="3270276"/>
            <a:ext cx="1890661" cy="2330729"/>
          </a:xfrm>
          <a:prstGeom prst="rect">
            <a:avLst/>
          </a:prstGeom>
          <a:ln w="38100" cap="sq">
            <a:solidFill>
              <a:srgbClr val="000000"/>
            </a:solidFill>
            <a:prstDash val="solid"/>
            <a:miter lim="800000"/>
          </a:ln>
          <a:effectLst>
            <a:outerShdw blurRad="50800" dist="127000" dir="2700000" algn="tl" rotWithShape="0">
              <a:srgbClr val="000000">
                <a:alpha val="43000"/>
              </a:srgbClr>
            </a:outerShdw>
          </a:effectLst>
        </p:spPr>
      </p:pic>
      <p:pic>
        <p:nvPicPr>
          <p:cNvPr id="13" name="Picture 12" descr="A picture containing indoor, wall, floor, person&#10;&#10;Description automatically generated">
            <a:extLst>
              <a:ext uri="{FF2B5EF4-FFF2-40B4-BE49-F238E27FC236}">
                <a16:creationId xmlns:a16="http://schemas.microsoft.com/office/drawing/2014/main" id="{A11BFA9D-56F2-5465-F82D-1E6B2BE15C9C}"/>
              </a:ext>
            </a:extLst>
          </p:cNvPr>
          <p:cNvPicPr>
            <a:picLocks noChangeAspect="1"/>
          </p:cNvPicPr>
          <p:nvPr/>
        </p:nvPicPr>
        <p:blipFill rotWithShape="1">
          <a:blip r:embed="rId8">
            <a:extLst>
              <a:ext uri="{28A0092B-C50C-407E-A947-70E740481C1C}">
                <a14:useLocalDpi xmlns:a14="http://schemas.microsoft.com/office/drawing/2010/main" val="0"/>
              </a:ext>
            </a:extLst>
          </a:blip>
          <a:srcRect l="7602" r="9356" b="8260"/>
          <a:stretch/>
        </p:blipFill>
        <p:spPr>
          <a:xfrm>
            <a:off x="6210400" y="1143757"/>
            <a:ext cx="2404962" cy="3542543"/>
          </a:xfrm>
          <a:prstGeom prst="rect">
            <a:avLst/>
          </a:prstGeom>
          <a:ln w="38100" cap="sq">
            <a:solidFill>
              <a:srgbClr val="000000"/>
            </a:solidFill>
            <a:prstDash val="solid"/>
            <a:miter lim="800000"/>
          </a:ln>
          <a:effectLst>
            <a:outerShdw blurRad="50800" dist="127000" dir="2700000" algn="tl" rotWithShape="0">
              <a:srgbClr val="000000">
                <a:alpha val="43000"/>
              </a:srgbClr>
            </a:outerShdw>
          </a:effectLst>
        </p:spPr>
      </p:pic>
      <p:pic>
        <p:nvPicPr>
          <p:cNvPr id="5" name="Picture 4" descr="A group of men looking at a computer&#10;&#10;Description automatically generated with medium confidence">
            <a:extLst>
              <a:ext uri="{FF2B5EF4-FFF2-40B4-BE49-F238E27FC236}">
                <a16:creationId xmlns:a16="http://schemas.microsoft.com/office/drawing/2014/main" id="{BFB0B67C-D117-DCA2-89FC-E99EA111634B}"/>
              </a:ext>
            </a:extLst>
          </p:cNvPr>
          <p:cNvPicPr>
            <a:picLocks noChangeAspect="1"/>
          </p:cNvPicPr>
          <p:nvPr/>
        </p:nvPicPr>
        <p:blipFill rotWithShape="1">
          <a:blip r:embed="rId9">
            <a:extLst>
              <a:ext uri="{28A0092B-C50C-407E-A947-70E740481C1C}">
                <a14:useLocalDpi xmlns:a14="http://schemas.microsoft.com/office/drawing/2010/main" val="0"/>
              </a:ext>
            </a:extLst>
          </a:blip>
          <a:srcRect r="7692" b="24802"/>
          <a:stretch/>
        </p:blipFill>
        <p:spPr>
          <a:xfrm>
            <a:off x="9094140" y="1143757"/>
            <a:ext cx="1890661" cy="1970918"/>
          </a:xfrm>
          <a:prstGeom prst="rect">
            <a:avLst/>
          </a:prstGeom>
          <a:ln w="38100" cap="sq">
            <a:solidFill>
              <a:srgbClr val="000000"/>
            </a:solidFill>
            <a:prstDash val="solid"/>
            <a:miter lim="800000"/>
          </a:ln>
          <a:effectLst>
            <a:outerShdw blurRad="50800" dist="127000" dir="2700000" algn="tl" rotWithShape="0">
              <a:srgbClr val="000000">
                <a:alpha val="43000"/>
              </a:srgbClr>
            </a:outerShdw>
          </a:effectLst>
        </p:spPr>
      </p:pic>
    </p:spTree>
    <p:extLst>
      <p:ext uri="{BB962C8B-B14F-4D97-AF65-F5344CB8AC3E}">
        <p14:creationId xmlns:p14="http://schemas.microsoft.com/office/powerpoint/2010/main" val="330687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7F1EC59-4467-445D-94FC-4C3782A2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27D3E"/>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CA85D-BD2C-5475-CDE1-5EC4C1FFB78F}"/>
              </a:ext>
            </a:extLst>
          </p:cNvPr>
          <p:cNvSpPr>
            <a:spLocks noGrp="1"/>
          </p:cNvSpPr>
          <p:nvPr>
            <p:ph type="title"/>
          </p:nvPr>
        </p:nvSpPr>
        <p:spPr>
          <a:xfrm>
            <a:off x="8014996" y="642594"/>
            <a:ext cx="3732244" cy="1371600"/>
          </a:xfrm>
        </p:spPr>
        <p:txBody>
          <a:bodyPr>
            <a:normAutofit/>
          </a:bodyPr>
          <a:lstStyle/>
          <a:p>
            <a:r>
              <a:rPr lang="en-US">
                <a:solidFill>
                  <a:srgbClr val="FFFFFF"/>
                </a:solidFill>
              </a:rPr>
              <a:t>Teachers and Staff</a:t>
            </a:r>
          </a:p>
        </p:txBody>
      </p:sp>
      <p:sp>
        <p:nvSpPr>
          <p:cNvPr id="36" name="Rectangle 35">
            <a:extLst>
              <a:ext uri="{FF2B5EF4-FFF2-40B4-BE49-F238E27FC236}">
                <a16:creationId xmlns:a16="http://schemas.microsoft.com/office/drawing/2014/main" id="{B70D53BE-01F0-4E5F-95AA-221923B43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75365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FD44167-0E7E-44F2-B91B-73D0F96558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rgbClr val="D9D9D9"/>
          </a:solidFill>
          <a:ln w="6350" cap="flat" cmpd="sng" algn="ctr">
            <a:noFill/>
            <a:prstDash val="solid"/>
          </a:ln>
          <a:effectLst>
            <a:softEdge rad="0"/>
          </a:effectLst>
        </p:spPr>
      </p:sp>
      <p:sp>
        <p:nvSpPr>
          <p:cNvPr id="40" name="Rectangle 39">
            <a:extLst>
              <a:ext uri="{FF2B5EF4-FFF2-40B4-BE49-F238E27FC236}">
                <a16:creationId xmlns:a16="http://schemas.microsoft.com/office/drawing/2014/main" id="{9A2F13EC-BE69-4C73-AD13-129C53A1D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standing in a room&#10;&#10;Description automatically generated with medium confidence">
            <a:extLst>
              <a:ext uri="{FF2B5EF4-FFF2-40B4-BE49-F238E27FC236}">
                <a16:creationId xmlns:a16="http://schemas.microsoft.com/office/drawing/2014/main" id="{3446E02C-C40B-855A-AE1F-417BBADA8481}"/>
              </a:ext>
            </a:extLst>
          </p:cNvPr>
          <p:cNvPicPr>
            <a:picLocks noChangeAspect="1"/>
          </p:cNvPicPr>
          <p:nvPr/>
        </p:nvPicPr>
        <p:blipFill rotWithShape="1">
          <a:blip r:embed="rId2">
            <a:extLst>
              <a:ext uri="{28A0092B-C50C-407E-A947-70E740481C1C}">
                <a14:useLocalDpi xmlns:a14="http://schemas.microsoft.com/office/drawing/2010/main" val="0"/>
              </a:ext>
            </a:extLst>
          </a:blip>
          <a:srcRect t="13744" r="3" b="24688"/>
          <a:stretch/>
        </p:blipFill>
        <p:spPr>
          <a:xfrm>
            <a:off x="798460" y="1033807"/>
            <a:ext cx="3044697" cy="2499487"/>
          </a:xfrm>
          <a:prstGeom prst="rect">
            <a:avLst/>
          </a:prstGeom>
          <a:ln>
            <a:noFill/>
          </a:ln>
          <a:effectLst>
            <a:outerShdw blurRad="190500" algn="tl" rotWithShape="0">
              <a:srgbClr val="000000">
                <a:alpha val="70000"/>
              </a:srgbClr>
            </a:outerShdw>
          </a:effectLst>
        </p:spPr>
      </p:pic>
      <p:sp>
        <p:nvSpPr>
          <p:cNvPr id="42" name="Rectangle 41">
            <a:extLst>
              <a:ext uri="{FF2B5EF4-FFF2-40B4-BE49-F238E27FC236}">
                <a16:creationId xmlns:a16="http://schemas.microsoft.com/office/drawing/2014/main" id="{E31FA10A-2E44-4D64-AD47-3EEC26AEE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5" y="650015"/>
            <a:ext cx="2765758" cy="2142694"/>
          </a:xfrm>
          <a:prstGeom prst="rect">
            <a:avLst/>
          </a:prstGeom>
          <a:solidFill>
            <a:srgbClr val="D27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women standing behind a table with food on it&#10;&#10;Description automatically generated with medium confidence">
            <a:extLst>
              <a:ext uri="{FF2B5EF4-FFF2-40B4-BE49-F238E27FC236}">
                <a16:creationId xmlns:a16="http://schemas.microsoft.com/office/drawing/2014/main" id="{473A27E9-6705-0F74-0B56-B7E36696F774}"/>
              </a:ext>
            </a:extLst>
          </p:cNvPr>
          <p:cNvPicPr>
            <a:picLocks noChangeAspect="1"/>
          </p:cNvPicPr>
          <p:nvPr/>
        </p:nvPicPr>
        <p:blipFill rotWithShape="1">
          <a:blip r:embed="rId3">
            <a:extLst>
              <a:ext uri="{28A0092B-C50C-407E-A947-70E740481C1C}">
                <a14:useLocalDpi xmlns:a14="http://schemas.microsoft.com/office/drawing/2010/main" val="0"/>
              </a:ext>
            </a:extLst>
          </a:blip>
          <a:srcRect l="8387" r="9322" b="3889"/>
          <a:stretch/>
        </p:blipFill>
        <p:spPr>
          <a:xfrm>
            <a:off x="4524215" y="805231"/>
            <a:ext cx="2062306" cy="1806488"/>
          </a:xfrm>
          <a:prstGeom prst="rect">
            <a:avLst/>
          </a:prstGeom>
          <a:ln>
            <a:noFill/>
          </a:ln>
          <a:effectLst>
            <a:outerShdw blurRad="190500" algn="tl" rotWithShape="0">
              <a:srgbClr val="000000">
                <a:alpha val="70000"/>
              </a:srgbClr>
            </a:outerShdw>
          </a:effectLst>
        </p:spPr>
      </p:pic>
      <p:sp>
        <p:nvSpPr>
          <p:cNvPr id="44" name="Rectangle 43">
            <a:extLst>
              <a:ext uri="{FF2B5EF4-FFF2-40B4-BE49-F238E27FC236}">
                <a16:creationId xmlns:a16="http://schemas.microsoft.com/office/drawing/2014/main" id="{C483EFFB-E3B2-4AF9-A542-1A4030FA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 company name&#10;&#10;Description automatically generated">
            <a:extLst>
              <a:ext uri="{FF2B5EF4-FFF2-40B4-BE49-F238E27FC236}">
                <a16:creationId xmlns:a16="http://schemas.microsoft.com/office/drawing/2014/main" id="{2D11505D-B7FC-3C16-743E-BA66F9DFB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219" y="4279769"/>
            <a:ext cx="2837179" cy="1762038"/>
          </a:xfrm>
          <a:prstGeom prst="rect">
            <a:avLst/>
          </a:prstGeom>
          <a:ln>
            <a:noFill/>
          </a:ln>
          <a:effectLst>
            <a:outerShdw blurRad="190500" algn="tl" rotWithShape="0">
              <a:srgbClr val="000000">
                <a:alpha val="70000"/>
              </a:srgbClr>
            </a:outerShdw>
          </a:effectLst>
        </p:spPr>
      </p:pic>
      <p:sp>
        <p:nvSpPr>
          <p:cNvPr id="46" name="Rectangle 45">
            <a:extLst>
              <a:ext uri="{FF2B5EF4-FFF2-40B4-BE49-F238E27FC236}">
                <a16:creationId xmlns:a16="http://schemas.microsoft.com/office/drawing/2014/main" id="{5E63397E-9222-4BCE-A1CE-733CC8D73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room&#10;&#10;Description automatically generated with medium confidence">
            <a:extLst>
              <a:ext uri="{FF2B5EF4-FFF2-40B4-BE49-F238E27FC236}">
                <a16:creationId xmlns:a16="http://schemas.microsoft.com/office/drawing/2014/main" id="{6E091951-433F-E6CC-934A-0DBB63523EE6}"/>
              </a:ext>
            </a:extLst>
          </p:cNvPr>
          <p:cNvPicPr>
            <a:picLocks noChangeAspect="1"/>
          </p:cNvPicPr>
          <p:nvPr/>
        </p:nvPicPr>
        <p:blipFill rotWithShape="1">
          <a:blip r:embed="rId5">
            <a:extLst>
              <a:ext uri="{28A0092B-C50C-407E-A947-70E740481C1C}">
                <a14:useLocalDpi xmlns:a14="http://schemas.microsoft.com/office/drawing/2010/main" val="0"/>
              </a:ext>
            </a:extLst>
          </a:blip>
          <a:srcRect l="6770" t="12139" r="1669" b="9302"/>
          <a:stretch/>
        </p:blipFill>
        <p:spPr>
          <a:xfrm>
            <a:off x="4323497" y="3182184"/>
            <a:ext cx="2434338" cy="2784870"/>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A223B238-8527-E7EA-BF54-4D8EE41E4A39}"/>
              </a:ext>
            </a:extLst>
          </p:cNvPr>
          <p:cNvSpPr>
            <a:spLocks noGrp="1"/>
          </p:cNvSpPr>
          <p:nvPr>
            <p:ph idx="1"/>
          </p:nvPr>
        </p:nvSpPr>
        <p:spPr>
          <a:xfrm>
            <a:off x="8014995" y="2103119"/>
            <a:ext cx="3732245" cy="4109953"/>
          </a:xfrm>
        </p:spPr>
        <p:txBody>
          <a:bodyPr>
            <a:normAutofit/>
          </a:bodyPr>
          <a:lstStyle/>
          <a:p>
            <a:pPr marL="0" indent="0">
              <a:buNone/>
            </a:pPr>
            <a:r>
              <a:rPr lang="en-US" dirty="0">
                <a:solidFill>
                  <a:srgbClr val="FFFFFF"/>
                </a:solidFill>
              </a:rPr>
              <a:t>18 total employees (PT and FT); work with Bismarck Public Schools and other schools/CTE Centers</a:t>
            </a:r>
          </a:p>
          <a:p>
            <a:pPr marL="285750" indent="-285750">
              <a:buFont typeface="Arial" panose="020B0604020202020204" pitchFamily="34" charset="0"/>
              <a:buChar char="•"/>
            </a:pPr>
            <a:r>
              <a:rPr lang="en-US" dirty="0">
                <a:solidFill>
                  <a:srgbClr val="FFFFFF"/>
                </a:solidFill>
              </a:rPr>
              <a:t>12 teachers; 5.7FTEs</a:t>
            </a:r>
          </a:p>
          <a:p>
            <a:pPr marL="285750" indent="-285750">
              <a:buFont typeface="Arial" panose="020B0604020202020204" pitchFamily="34" charset="0"/>
              <a:buChar char="•"/>
            </a:pPr>
            <a:r>
              <a:rPr lang="en-US" dirty="0">
                <a:solidFill>
                  <a:srgbClr val="FFFFFF"/>
                </a:solidFill>
              </a:rPr>
              <a:t>Director</a:t>
            </a:r>
          </a:p>
          <a:p>
            <a:pPr marL="285750" indent="-285750">
              <a:buFont typeface="Arial" panose="020B0604020202020204" pitchFamily="34" charset="0"/>
              <a:buChar char="•"/>
            </a:pPr>
            <a:r>
              <a:rPr lang="en-US" dirty="0">
                <a:solidFill>
                  <a:srgbClr val="FFFFFF"/>
                </a:solidFill>
              </a:rPr>
              <a:t>FT Assistant Director</a:t>
            </a:r>
          </a:p>
          <a:p>
            <a:pPr marL="285750" indent="-285750">
              <a:buFont typeface="Arial" panose="020B0604020202020204" pitchFamily="34" charset="0"/>
              <a:buChar char="•"/>
            </a:pPr>
            <a:r>
              <a:rPr lang="en-US" dirty="0">
                <a:solidFill>
                  <a:srgbClr val="FFFFFF"/>
                </a:solidFill>
              </a:rPr>
              <a:t>PT Registrar/Marketing</a:t>
            </a:r>
          </a:p>
          <a:p>
            <a:pPr marL="285750" indent="-285750">
              <a:buFont typeface="Arial" panose="020B0604020202020204" pitchFamily="34" charset="0"/>
              <a:buChar char="•"/>
            </a:pPr>
            <a:r>
              <a:rPr lang="en-US" dirty="0">
                <a:solidFill>
                  <a:srgbClr val="FFFFFF"/>
                </a:solidFill>
              </a:rPr>
              <a:t>PT Admin Assistant</a:t>
            </a:r>
          </a:p>
          <a:p>
            <a:pPr marL="285750" indent="-285750">
              <a:buFont typeface="Arial" panose="020B0604020202020204" pitchFamily="34" charset="0"/>
              <a:buChar char="•"/>
            </a:pPr>
            <a:r>
              <a:rPr lang="en-US" dirty="0">
                <a:solidFill>
                  <a:srgbClr val="FFFFFF"/>
                </a:solidFill>
              </a:rPr>
              <a:t>2 - PT Mobile Lab Coordinators</a:t>
            </a:r>
          </a:p>
          <a:p>
            <a:pPr marL="285750" indent="-285750">
              <a:buFont typeface="Arial" panose="020B0604020202020204" pitchFamily="34" charset="0"/>
              <a:buChar char="•"/>
            </a:pPr>
            <a:r>
              <a:rPr lang="en-US" dirty="0">
                <a:solidFill>
                  <a:srgbClr val="FFFFFF"/>
                </a:solidFill>
              </a:rPr>
              <a:t>Work with other CTE centers for hands-on day teachers</a:t>
            </a:r>
          </a:p>
          <a:p>
            <a:endParaRPr lang="en-US" dirty="0">
              <a:solidFill>
                <a:srgbClr val="FFFFFF"/>
              </a:solidFill>
            </a:endParaRPr>
          </a:p>
        </p:txBody>
      </p:sp>
    </p:spTree>
    <p:extLst>
      <p:ext uri="{BB962C8B-B14F-4D97-AF65-F5344CB8AC3E}">
        <p14:creationId xmlns:p14="http://schemas.microsoft.com/office/powerpoint/2010/main" val="366266325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now angel pattern">
            <a:extLst>
              <a:ext uri="{FF2B5EF4-FFF2-40B4-BE49-F238E27FC236}">
                <a16:creationId xmlns:a16="http://schemas.microsoft.com/office/drawing/2014/main" id="{6F98CE2C-26B0-2D39-7BF8-4C29D0AF2676}"/>
              </a:ext>
            </a:extLst>
          </p:cNvPr>
          <p:cNvPicPr>
            <a:picLocks noChangeAspect="1"/>
          </p:cNvPicPr>
          <p:nvPr/>
        </p:nvPicPr>
        <p:blipFill rotWithShape="1">
          <a:blip r:embed="rId2">
            <a:extLst>
              <a:ext uri="{28A0092B-C50C-407E-A947-70E740481C1C}">
                <a14:useLocalDpi xmlns:a14="http://schemas.microsoft.com/office/drawing/2010/main" val="0"/>
              </a:ext>
            </a:extLst>
          </a:blip>
          <a:srcRect t="18904" r="9091" b="4487"/>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9CDA62-6DF0-55A3-7449-1463497395A2}"/>
              </a:ext>
            </a:extLst>
          </p:cNvPr>
          <p:cNvSpPr>
            <a:spLocks noGrp="1"/>
          </p:cNvSpPr>
          <p:nvPr>
            <p:ph type="title"/>
          </p:nvPr>
        </p:nvSpPr>
        <p:spPr>
          <a:xfrm>
            <a:off x="774043" y="727626"/>
            <a:ext cx="4602152" cy="1718225"/>
          </a:xfrm>
        </p:spPr>
        <p:txBody>
          <a:bodyPr>
            <a:normAutofit/>
          </a:bodyPr>
          <a:lstStyle/>
          <a:p>
            <a:r>
              <a:rPr lang="en-US" dirty="0"/>
              <a:t>Local Facilitators (i.e. Angels)</a:t>
            </a:r>
          </a:p>
        </p:txBody>
      </p:sp>
      <p:sp>
        <p:nvSpPr>
          <p:cNvPr id="3" name="Content Placeholder 2">
            <a:extLst>
              <a:ext uri="{FF2B5EF4-FFF2-40B4-BE49-F238E27FC236}">
                <a16:creationId xmlns:a16="http://schemas.microsoft.com/office/drawing/2014/main" id="{111AD3F9-E78D-906F-D99D-A1497F5CB6A5}"/>
              </a:ext>
            </a:extLst>
          </p:cNvPr>
          <p:cNvSpPr>
            <a:spLocks noGrp="1"/>
          </p:cNvSpPr>
          <p:nvPr>
            <p:ph idx="1"/>
          </p:nvPr>
        </p:nvSpPr>
        <p:spPr>
          <a:xfrm>
            <a:off x="774043" y="2538920"/>
            <a:ext cx="4602152" cy="3480066"/>
          </a:xfrm>
        </p:spPr>
        <p:txBody>
          <a:bodyPr>
            <a:normAutofit/>
          </a:bodyPr>
          <a:lstStyle/>
          <a:p>
            <a:r>
              <a:rPr lang="en-US" sz="2400" dirty="0"/>
              <a:t>The adult at each local school that is the conduit between our teachers &amp; admin and the local students &amp; admin</a:t>
            </a:r>
          </a:p>
          <a:p>
            <a:r>
              <a:rPr lang="en-US" sz="2400" dirty="0"/>
              <a:t>We provide up to $1,200 per year to each school who requests need for this role; must have at least one enrollment</a:t>
            </a:r>
          </a:p>
          <a:p>
            <a:endParaRPr lang="en-US" dirty="0"/>
          </a:p>
        </p:txBody>
      </p:sp>
    </p:spTree>
    <p:extLst>
      <p:ext uri="{BB962C8B-B14F-4D97-AF65-F5344CB8AC3E}">
        <p14:creationId xmlns:p14="http://schemas.microsoft.com/office/powerpoint/2010/main" val="25288026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RegularSeedRightStep">
      <a:dk1>
        <a:srgbClr val="000000"/>
      </a:dk1>
      <a:lt1>
        <a:srgbClr val="FFFFFF"/>
      </a:lt1>
      <a:dk2>
        <a:srgbClr val="3A3621"/>
      </a:dk2>
      <a:lt2>
        <a:srgbClr val="E2E5E8"/>
      </a:lt2>
      <a:accent1>
        <a:srgbClr val="D27D3E"/>
      </a:accent1>
      <a:accent2>
        <a:srgbClr val="B8A22A"/>
      </a:accent2>
      <a:accent3>
        <a:srgbClr val="8DAD33"/>
      </a:accent3>
      <a:accent4>
        <a:srgbClr val="58B72A"/>
      </a:accent4>
      <a:accent5>
        <a:srgbClr val="37BA43"/>
      </a:accent5>
      <a:accent6>
        <a:srgbClr val="2BB973"/>
      </a:accent6>
      <a:hlink>
        <a:srgbClr val="3F88BF"/>
      </a:hlink>
      <a:folHlink>
        <a:srgbClr val="7F7F7F"/>
      </a:folHlink>
    </a:clrScheme>
    <a:fontScheme name="Savon">
      <a:maj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emplate>TM10001114[[fn=Gallery]]</Template>
  <TotalTime>754</TotalTime>
  <Words>1766</Words>
  <Application>Microsoft Office PowerPoint</Application>
  <PresentationFormat>Widescreen</PresentationFormat>
  <Paragraphs>132</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Garamond</vt:lpstr>
      <vt:lpstr>Gill Sans MT</vt:lpstr>
      <vt:lpstr>Impact</vt:lpstr>
      <vt:lpstr>Times New Roman</vt:lpstr>
      <vt:lpstr>SavonVTI</vt:lpstr>
      <vt:lpstr>Expanding CTE Programming for rural schools </vt:lpstr>
      <vt:lpstr>My background</vt:lpstr>
      <vt:lpstr>ND Virtual Centers</vt:lpstr>
      <vt:lpstr>Central Regional Area Career &amp; Technical Center (CRACTC)</vt:lpstr>
      <vt:lpstr>Who do we serve?</vt:lpstr>
      <vt:lpstr>Enrollment Data</vt:lpstr>
      <vt:lpstr>Program Areas</vt:lpstr>
      <vt:lpstr>Teachers and Staff</vt:lpstr>
      <vt:lpstr>Local Facilitators (i.e. Angels)</vt:lpstr>
      <vt:lpstr>Online Curriculum</vt:lpstr>
      <vt:lpstr>Hands-on Learning </vt:lpstr>
      <vt:lpstr>Career Ready Practices</vt:lpstr>
      <vt:lpstr>Mobile Lab Programming</vt:lpstr>
      <vt:lpstr>Mobile Lab Programming – Cont.</vt:lpstr>
      <vt:lpstr>Program Funding</vt:lpstr>
      <vt:lpstr>Comments from students and schools</vt:lpstr>
      <vt:lpstr>Comments Cont.</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Expanding CTE Programming for rural schools</dc:title>
  <dc:creator>Krueger, Lyle</dc:creator>
  <cp:lastModifiedBy>Amy Anjanette Johnson</cp:lastModifiedBy>
  <cp:revision>72</cp:revision>
  <dcterms:created xsi:type="dcterms:W3CDTF">2023-02-16T14:04:33Z</dcterms:created>
  <dcterms:modified xsi:type="dcterms:W3CDTF">2023-03-30T17:06:54Z</dcterms:modified>
</cp:coreProperties>
</file>